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7F63A-8328-46E3-AE26-3729B1529205}" type="datetimeFigureOut">
              <a:rPr lang="hu-HU"/>
              <a:pPr>
                <a:defRPr/>
              </a:pPr>
              <a:t>2016.04.05.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F858A-CC06-4350-A746-B29B1EFD726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A0DD4-0DF4-4280-93DF-1DF0FD316DEF}" type="datetimeFigureOut">
              <a:rPr lang="hu-HU"/>
              <a:pPr>
                <a:defRPr/>
              </a:pPr>
              <a:t>2016.04.05.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03D5F-3FD4-4794-A02C-18ECBA19603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0279F-5791-4539-993D-83A31F334DB5}" type="datetimeFigureOut">
              <a:rPr lang="hu-HU"/>
              <a:pPr>
                <a:defRPr/>
              </a:pPr>
              <a:t>2016.04.05.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992F8-B371-4B6F-B0FB-A36938F9F7A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6AF40-0B51-4C0C-BADE-2889768A60FF}" type="datetimeFigureOut">
              <a:rPr lang="hu-HU"/>
              <a:pPr>
                <a:defRPr/>
              </a:pPr>
              <a:t>2016.04.05.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025C0-B7BB-4BE9-B5E2-B3BE5ADF6E6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648C7-5041-4659-9A18-AC1AF2DF31EB}" type="datetimeFigureOut">
              <a:rPr lang="hu-HU"/>
              <a:pPr>
                <a:defRPr/>
              </a:pPr>
              <a:t>2016.04.05.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DC2CC-7387-4B3F-93C1-08644DC3D3B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70FCE-9248-46B4-8FB0-6A38FEE64445}" type="datetimeFigureOut">
              <a:rPr lang="hu-HU"/>
              <a:pPr>
                <a:defRPr/>
              </a:pPr>
              <a:t>2016.04.05.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A651B-DC57-49C3-A63C-70648342A7C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5339B-0AA0-46A1-8F81-A56F0BD3EF4A}" type="datetimeFigureOut">
              <a:rPr lang="hu-HU"/>
              <a:pPr>
                <a:defRPr/>
              </a:pPr>
              <a:t>2016.04.05.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D530-4777-47B4-997F-09B0AA8EDEC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71127-595B-4F43-A485-C3C83DC5F311}" type="datetimeFigureOut">
              <a:rPr lang="hu-HU"/>
              <a:pPr>
                <a:defRPr/>
              </a:pPr>
              <a:t>2016.04.05.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F0647-9B10-42F2-936A-8A95445898B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53D14-C762-44D2-B65D-0B686D89DCCB}" type="datetimeFigureOut">
              <a:rPr lang="hu-HU"/>
              <a:pPr>
                <a:defRPr/>
              </a:pPr>
              <a:t>2016.04.05.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F90B7-FD7D-42D0-A080-0517D73DFF6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CAEC0-9B6A-475C-9E59-07E4E0CB4A7E}" type="datetimeFigureOut">
              <a:rPr lang="hu-HU"/>
              <a:pPr>
                <a:defRPr/>
              </a:pPr>
              <a:t>2016.04.05.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2D2C2-C312-47EF-8F20-5C43B002FBD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32FC4-B174-4B7E-B82A-CE9DF43FB2C4}" type="datetimeFigureOut">
              <a:rPr lang="hu-HU"/>
              <a:pPr>
                <a:defRPr/>
              </a:pPr>
              <a:t>2016.04.05.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07727-204C-445E-8D61-22C54076E28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4C815B5-92BC-4C25-AB67-2EDECCF65FF9}" type="datetimeFigureOut">
              <a:rPr lang="hu-HU"/>
              <a:pPr>
                <a:defRPr/>
              </a:pPr>
              <a:t>2016.04.05.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0CDEAE7-7A27-4876-B175-E0E9ECE0D11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Gyógy- és strandfürdők</a:t>
            </a:r>
            <a:r>
              <a:rPr lang="hu-HU" smtClean="0">
                <a:latin typeface="Arial" charset="0"/>
              </a:rPr>
              <a:t/>
            </a:r>
            <a:br>
              <a:rPr lang="hu-HU" smtClean="0">
                <a:latin typeface="Arial" charset="0"/>
              </a:rPr>
            </a:br>
            <a:r>
              <a:rPr lang="hu-HU" smtClean="0">
                <a:latin typeface="Arial" charset="0"/>
              </a:rPr>
              <a:t>2016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smtClean="0"/>
              <a:t>Fürdő és uszodavíz kezelés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dirty="0" smtClean="0"/>
              <a:t>szűrők</a:t>
            </a:r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/>
          <a:lstStyle/>
          <a:p>
            <a:pPr eaLnBrk="1" hangingPunct="1"/>
            <a:r>
              <a:rPr lang="hu-HU" sz="3600" smtClean="0"/>
              <a:t>Szemcsés szűrőanyag töltetes szűrő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126038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800" dirty="0" smtClean="0"/>
              <a:t>Közfürdők vízforgató berendezéseinél legáltalánosabban alkalmazott szűrőtípus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800" dirty="0" smtClean="0"/>
              <a:t>Szűrési finomság	- 40 – 100 mikron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800" dirty="0" err="1" smtClean="0"/>
              <a:t>Koagulálással</a:t>
            </a:r>
            <a:r>
              <a:rPr lang="hu-HU" sz="2800" dirty="0" smtClean="0"/>
              <a:t> – </a:t>
            </a:r>
            <a:r>
              <a:rPr lang="hu-HU" sz="2800" dirty="0" err="1" smtClean="0"/>
              <a:t>flokkulálással</a:t>
            </a:r>
            <a:r>
              <a:rPr lang="hu-HU" sz="2800" dirty="0" smtClean="0"/>
              <a:t> kiegészítve nagyon jó szűrési finomságot biztosít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800" dirty="0" smtClean="0"/>
              <a:t>A szűrőanyagtól függően felületi és mélységi szűrést is megvalósít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800" dirty="0" smtClean="0"/>
              <a:t>A kiszűrt szennyeződések jó hatásfokkal és kis költséggel eltávolíthatók – kiöblíthetők a szűrőből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800" dirty="0" smtClean="0"/>
              <a:t>A szűrőből távozó öblítővíz, a szennyezett víz szennyezettsége viszonylag kicsi, nem számít veszélyes hulladéknak</a:t>
            </a:r>
            <a:endParaRPr lang="hu-HU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0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26891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800" dirty="0" smtClean="0"/>
              <a:t>Öblítés vízigénye   -”vízveszteség”  - de jó kialakítás és megfelelő üzemeltetés mellett az öblítővíz mennyisége közel azonos a pótvíz szükséglettel, emiatt gazdaságos (nincs költségtöbblet)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800" dirty="0" smtClean="0"/>
              <a:t>A szűrőberendezés és a töltet mikrobiológiai elszennyeződésének a lehetősége fenn áll, de megfelelő üzemeltetéssel kizárható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800" dirty="0" smtClean="0"/>
              <a:t>A szűrés – öblítés folyamata könnyen automatizálható és optimalizálható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800" dirty="0" smtClean="0"/>
              <a:t>Az energetikailag kedvező részterheléses üzemben a szűrési sebesség csökkenésével jelentősen javul a szűrés hatásossága</a:t>
            </a:r>
            <a:endParaRPr lang="hu-HU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pPr eaLnBrk="1" hangingPunct="1"/>
            <a:r>
              <a:rPr lang="hu-HU" sz="3600" smtClean="0"/>
              <a:t>Adszorptív hatású szemcsés töltetű szűrő</a:t>
            </a:r>
          </a:p>
        </p:txBody>
      </p:sp>
      <p:sp>
        <p:nvSpPr>
          <p:cNvPr id="24578" name="Tartalom helye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911725"/>
          </a:xfrm>
        </p:spPr>
        <p:txBody>
          <a:bodyPr/>
          <a:lstStyle/>
          <a:p>
            <a:pPr eaLnBrk="1" hangingPunct="1"/>
            <a:r>
              <a:rPr lang="hu-HU" sz="2800" smtClean="0"/>
              <a:t>Por alakú aktív szénnek a kezelt vízbe történő adagolása</a:t>
            </a:r>
          </a:p>
          <a:p>
            <a:pPr eaLnBrk="1" hangingPunct="1"/>
            <a:r>
              <a:rPr lang="hu-HU" sz="2800" smtClean="0"/>
              <a:t>A kezelt víz átáramoltatása szemcsés form</a:t>
            </a:r>
            <a:r>
              <a:rPr lang="hu-HU" sz="2800" smtClean="0">
                <a:latin typeface="Arial" charset="0"/>
              </a:rPr>
              <a:t>á</a:t>
            </a:r>
            <a:r>
              <a:rPr lang="hu-HU" sz="2800" smtClean="0"/>
              <a:t>jú aktív szén, vagy hidro-antracit, stb. adszorptív tulajdonságú töltetű tartályon</a:t>
            </a:r>
          </a:p>
          <a:p>
            <a:pPr eaLnBrk="1" hangingPunct="1"/>
            <a:endParaRPr lang="hu-HU" sz="2800" smtClean="0"/>
          </a:p>
          <a:p>
            <a:pPr eaLnBrk="1" hangingPunct="1">
              <a:buFont typeface="Arial" charset="0"/>
              <a:buNone/>
            </a:pPr>
            <a:r>
              <a:rPr lang="hu-HU" sz="2800" smtClean="0"/>
              <a:t>Nem szűrés a cél, de a szemcsés töltetben a szűrés is kis mértékben megvalósul</a:t>
            </a:r>
          </a:p>
          <a:p>
            <a:pPr eaLnBrk="1" hangingPunct="1">
              <a:buFont typeface="Arial" charset="0"/>
              <a:buNone/>
            </a:pPr>
            <a:r>
              <a:rPr lang="hu-HU" sz="2800" smtClean="0"/>
              <a:t>Tartály kialakítás   - szemcsés anyag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7143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200" dirty="0" smtClean="0"/>
              <a:t>Ráiszapolt szűrőréteges szűrő</a:t>
            </a:r>
            <a:br>
              <a:rPr lang="hu-HU" sz="3200" dirty="0" smtClean="0"/>
            </a:br>
            <a:r>
              <a:rPr lang="hu-HU" sz="3200" dirty="0" smtClean="0"/>
              <a:t>(kovaföld vagy </a:t>
            </a:r>
            <a:r>
              <a:rPr lang="hu-HU" sz="3200" dirty="0" err="1" smtClean="0"/>
              <a:t>diatóma</a:t>
            </a:r>
            <a:r>
              <a:rPr lang="hu-HU" sz="3200" dirty="0" smtClean="0"/>
              <a:t> szűrő)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 smtClean="0"/>
              <a:t>Tipikusan felületi szűrés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 smtClean="0"/>
              <a:t>A felületre ráhordott (feliszapolt) néhány mm vastagságú kovaföld vagy </a:t>
            </a:r>
            <a:r>
              <a:rPr lang="hu-HU" sz="2400" dirty="0" err="1" smtClean="0"/>
              <a:t>diatóma</a:t>
            </a:r>
            <a:r>
              <a:rPr lang="hu-HU" sz="2400" dirty="0" smtClean="0"/>
              <a:t> föld, ami kovaalga maradványok (</a:t>
            </a:r>
            <a:r>
              <a:rPr lang="hu-HU" sz="2400" dirty="0" err="1" smtClean="0"/>
              <a:t>szilicium</a:t>
            </a:r>
            <a:r>
              <a:rPr lang="hu-HU" sz="2400" dirty="0" smtClean="0"/>
              <a:t> –dioxid) megfelelő finomságú </a:t>
            </a:r>
            <a:r>
              <a:rPr lang="hu-HU" sz="2400" dirty="0" err="1" smtClean="0"/>
              <a:t>örleménye</a:t>
            </a:r>
            <a:r>
              <a:rPr lang="hu-HU" sz="2400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 smtClean="0"/>
              <a:t>Szűrési finomság: 3-5 mikron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800" dirty="0" smtClean="0"/>
              <a:t>Előnyök: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u-HU" sz="2400" dirty="0" smtClean="0"/>
              <a:t>Nagy finomságú szűrés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u-HU" sz="2400" dirty="0" smtClean="0"/>
              <a:t>Nincs szükség koagulációs – flokkulációs előkezelésre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u-HU" sz="2400" dirty="0" smtClean="0"/>
              <a:t>Algák is kiszűrhetők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u-HU" sz="2400" dirty="0" smtClean="0"/>
              <a:t>Kevesebb vegyszer  igény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u-HU" sz="2400" dirty="0" smtClean="0"/>
              <a:t>A ráiszapolós technológia is alkalmas adszorpciós kezelés megvalósítására (önállóan, vagy kovafölddel kevert </a:t>
            </a:r>
            <a:r>
              <a:rPr lang="hu-HU" sz="2400" dirty="0" err="1" smtClean="0"/>
              <a:t>aktívszén</a:t>
            </a:r>
            <a:r>
              <a:rPr lang="hu-HU" sz="2400" dirty="0" smtClean="0"/>
              <a:t> por)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hu-HU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26626" name="Tartalom helye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5340350"/>
          </a:xfrm>
        </p:spPr>
        <p:txBody>
          <a:bodyPr/>
          <a:lstStyle/>
          <a:p>
            <a:pPr eaLnBrk="1" hangingPunct="1"/>
            <a:r>
              <a:rPr lang="hu-HU" sz="2800" smtClean="0"/>
              <a:t>Hátrányok:</a:t>
            </a:r>
          </a:p>
          <a:p>
            <a:pPr lvl="1" eaLnBrk="1" hangingPunct="1"/>
            <a:r>
              <a:rPr lang="hu-HU" sz="2400" smtClean="0"/>
              <a:t>Nem lehet koaguláció – flokkuláció alkalmazása, ami pl. magas foszfát tartalmú vizek esetén probléma. A foszfát eltávolításhoz szükséges koaguláció– flokkuláció hiánya miatt tápanyagbőség   → a medence erős algásodása</a:t>
            </a:r>
          </a:p>
          <a:p>
            <a:pPr lvl="1" eaLnBrk="1" hangingPunct="1"/>
            <a:r>
              <a:rPr lang="hu-HU" sz="2400" smtClean="0"/>
              <a:t>A felhordott, elszennyeződött szűrőanyagból a kiszűrt szennyeződés nem távolítható el, a szűrőanyagot kell cserélni</a:t>
            </a:r>
          </a:p>
          <a:p>
            <a:pPr lvl="1" eaLnBrk="1" hangingPunct="1"/>
            <a:r>
              <a:rPr lang="hu-HU" sz="2400" smtClean="0"/>
              <a:t>Az eltömődött szűrőanyag veszélyes hulladék</a:t>
            </a:r>
          </a:p>
          <a:p>
            <a:pPr lvl="1" eaLnBrk="1" hangingPunct="1"/>
            <a:r>
              <a:rPr lang="hu-HU" sz="2400" smtClean="0"/>
              <a:t>Néhány napos ciklus → drága üzemeltetés</a:t>
            </a:r>
          </a:p>
          <a:p>
            <a:pPr lvl="1" eaLnBrk="1" hangingPunct="1"/>
            <a:r>
              <a:rPr lang="hu-HU" sz="2400" smtClean="0"/>
              <a:t>Részterheléssel nem üzemeltethetők, mert a szűrőréteg csak egy megfelelő vízáramlás esetén tapad a hordozó felületre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/>
          <a:lstStyle/>
          <a:p>
            <a:pPr eaLnBrk="1" hangingPunct="1"/>
            <a:r>
              <a:rPr lang="hu-HU" sz="3600" smtClean="0"/>
              <a:t>Ultraszűrő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534035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 smtClean="0"/>
              <a:t>Membrán szűrők egy altípusa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 smtClean="0"/>
              <a:t>Utóbbi évtizedben kezd terjedni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 smtClean="0"/>
              <a:t>Nagy finomságú felületi szűrés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 smtClean="0"/>
              <a:t>A fürdőkben alkalmazott membrán berendezések 0,5 – </a:t>
            </a:r>
            <a:r>
              <a:rPr lang="hu-HU" sz="2400" dirty="0" err="1" smtClean="0"/>
              <a:t>5</a:t>
            </a:r>
            <a:r>
              <a:rPr lang="hu-HU" sz="2400" dirty="0" smtClean="0"/>
              <a:t> bar közötti nyomáskülönbség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 smtClean="0"/>
              <a:t>0,1 – 0,01 </a:t>
            </a:r>
            <a:r>
              <a:rPr lang="el-GR" sz="2400" dirty="0" smtClean="0"/>
              <a:t>μ</a:t>
            </a:r>
            <a:r>
              <a:rPr lang="hu-HU" sz="2400" dirty="0" smtClean="0"/>
              <a:t>m szűrési finomság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 smtClean="0"/>
              <a:t>Lehetővé teszi a makromolekulák, kolloidok, algák, baktériumok, vírusok kiszűrését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400" b="1" u="sng" dirty="0" smtClean="0"/>
              <a:t>Előnyök</a:t>
            </a:r>
            <a:r>
              <a:rPr lang="hu-HU" sz="2400" dirty="0" smtClean="0"/>
              <a:t>:  nagy finomságú szűrés, kis fertőtlenítőszer igény, kisebb gépház, modul felépítés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400" b="1" u="sng" dirty="0" smtClean="0"/>
              <a:t>Hátrány</a:t>
            </a:r>
            <a:r>
              <a:rPr lang="hu-HU" sz="2400" dirty="0" smtClean="0"/>
              <a:t>: homokszűrés finomságú előszűrést igényel, a </a:t>
            </a:r>
            <a:r>
              <a:rPr lang="hu-HU" sz="2400" dirty="0" err="1" smtClean="0"/>
              <a:t>menbránokat</a:t>
            </a:r>
            <a:r>
              <a:rPr lang="hu-HU" sz="2400" dirty="0" smtClean="0"/>
              <a:t> néhány óránként tisztavizes és vegyszeres öblítéssel kell tisztítani, kötelező automatizálás, </a:t>
            </a:r>
            <a:r>
              <a:rPr lang="hu-HU" sz="2400" dirty="0" err="1" smtClean="0"/>
              <a:t>bonyolultab</a:t>
            </a:r>
            <a:r>
              <a:rPr lang="hu-HU" sz="2400" dirty="0" smtClean="0"/>
              <a:t> technológia, üzem költségek.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/>
          <a:lstStyle/>
          <a:p>
            <a:pPr eaLnBrk="1" hangingPunct="1"/>
            <a:r>
              <a:rPr lang="hu-HU" sz="3200" b="1" smtClean="0"/>
              <a:t>Gravitációs üzemű szűrők</a:t>
            </a:r>
          </a:p>
        </p:txBody>
      </p:sp>
      <p:sp>
        <p:nvSpPr>
          <p:cNvPr id="28674" name="Tartalom helye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4625975"/>
          </a:xfrm>
        </p:spPr>
        <p:txBody>
          <a:bodyPr/>
          <a:lstStyle/>
          <a:p>
            <a:pPr eaLnBrk="1" hangingPunct="1"/>
            <a:r>
              <a:rPr lang="hu-HU" sz="2800" smtClean="0"/>
              <a:t>A szűrőelem fölött szabad vízfelszín, a szűrőn történő átáramlás intenzitását – a szűrő eltömődöttségétől is függően – a szabad vízfelszín és a szűrőelem közötti vízmagasság határozza meg.</a:t>
            </a:r>
          </a:p>
          <a:p>
            <a:pPr lvl="1" eaLnBrk="1" hangingPunct="1"/>
            <a:r>
              <a:rPr lang="hu-HU" sz="2400" smtClean="0"/>
              <a:t>Külső szennyezés elleni védelem – zárt kialakítás, de a környező légtér felé kilevegőztetés, túlfolyási lehetőség</a:t>
            </a:r>
          </a:p>
          <a:p>
            <a:pPr eaLnBrk="1" hangingPunct="1"/>
            <a:r>
              <a:rPr lang="hu-HU" sz="2800" smtClean="0"/>
              <a:t>Szűrő leszívódásának, vákuum kialakulásának megakadályozása</a:t>
            </a:r>
          </a:p>
          <a:p>
            <a:pPr eaLnBrk="1" hangingPunct="1"/>
            <a:r>
              <a:rPr lang="hu-HU" sz="2800" smtClean="0"/>
              <a:t>Csak kis szűrőellenállásnál alkalmazható </a:t>
            </a:r>
          </a:p>
          <a:p>
            <a:pPr lvl="1" eaLnBrk="1" hangingPunct="1"/>
            <a:r>
              <a:rPr lang="hu-HU" sz="2400" smtClean="0"/>
              <a:t>(0,5 – 1,5 m vízmagasság)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pPr eaLnBrk="1" hangingPunct="1"/>
            <a:r>
              <a:rPr lang="hu-HU" sz="3200" b="1" smtClean="0"/>
              <a:t>Zárt, nyomás alatti üzemű szűrők</a:t>
            </a:r>
          </a:p>
        </p:txBody>
      </p:sp>
      <p:sp>
        <p:nvSpPr>
          <p:cNvPr id="29698" name="Tartalom helye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054600"/>
          </a:xfrm>
        </p:spPr>
        <p:txBody>
          <a:bodyPr/>
          <a:lstStyle/>
          <a:p>
            <a:pPr eaLnBrk="1" hangingPunct="1"/>
            <a:r>
              <a:rPr lang="hu-HU" sz="2800" smtClean="0"/>
              <a:t>6-8 m vízoszlop nyomás is megvalósítható, így a 2,5 . 3,5 m belmagasságú szűrőgépházban is elhelyezhető</a:t>
            </a:r>
          </a:p>
          <a:p>
            <a:pPr eaLnBrk="1" hangingPunct="1"/>
            <a:r>
              <a:rPr lang="hu-HU" sz="2800" smtClean="0"/>
              <a:t>Nagyobb szűrési sebesség → kisebb szűrőfelület</a:t>
            </a:r>
          </a:p>
          <a:p>
            <a:pPr eaLnBrk="1" hangingPunct="1"/>
            <a:r>
              <a:rPr lang="hu-HU" sz="2800" smtClean="0"/>
              <a:t>A szűrőelem felett nincs szabad vízfelszin</a:t>
            </a:r>
          </a:p>
          <a:p>
            <a:pPr eaLnBrk="1" hangingPunct="1"/>
            <a:endParaRPr lang="hu-HU" sz="2800" smtClean="0"/>
          </a:p>
          <a:p>
            <a:pPr eaLnBrk="1" hangingPunct="1"/>
            <a:r>
              <a:rPr lang="hu-HU" sz="2800" smtClean="0"/>
              <a:t>Nyomás álló tartály</a:t>
            </a:r>
          </a:p>
          <a:p>
            <a:pPr eaLnBrk="1" hangingPunct="1"/>
            <a:r>
              <a:rPr lang="hu-HU" sz="2800" smtClean="0"/>
              <a:t>Légtelenítés – ne alakulhasson ki légpárna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Cím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785813"/>
          </a:xfrm>
        </p:spPr>
        <p:txBody>
          <a:bodyPr/>
          <a:lstStyle/>
          <a:p>
            <a:pPr eaLnBrk="1" hangingPunct="1"/>
            <a:r>
              <a:rPr lang="hu-HU" sz="3600" b="1" smtClean="0"/>
              <a:t>Vákuum üzemű szűrők</a:t>
            </a:r>
          </a:p>
        </p:txBody>
      </p:sp>
      <p:sp>
        <p:nvSpPr>
          <p:cNvPr id="30722" name="Tartalom helye 2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268913"/>
          </a:xfrm>
        </p:spPr>
        <p:txBody>
          <a:bodyPr/>
          <a:lstStyle/>
          <a:p>
            <a:pPr eaLnBrk="1" hangingPunct="1"/>
            <a:r>
              <a:rPr lang="hu-HU" sz="2800" smtClean="0"/>
              <a:t>A</a:t>
            </a:r>
            <a:r>
              <a:rPr lang="hu-HU" sz="2800" smtClean="0">
                <a:latin typeface="Arial" charset="0"/>
              </a:rPr>
              <a:t> </a:t>
            </a:r>
            <a:r>
              <a:rPr lang="hu-HU" sz="2800" smtClean="0"/>
              <a:t>gravitációs üzemű</a:t>
            </a:r>
            <a:r>
              <a:rPr lang="hu-HU" sz="2800" smtClean="0">
                <a:latin typeface="Arial" charset="0"/>
              </a:rPr>
              <a:t> </a:t>
            </a:r>
            <a:r>
              <a:rPr lang="hu-HU" sz="2800" smtClean="0"/>
              <a:t>szűrők egyszerű, szabad vízfelszínű kialakításának megtartása mellett nagyobb szűrési sebesség</a:t>
            </a:r>
          </a:p>
          <a:p>
            <a:pPr eaLnBrk="1" hangingPunct="1"/>
            <a:endParaRPr lang="hu-HU" sz="2800" smtClean="0"/>
          </a:p>
          <a:p>
            <a:pPr eaLnBrk="1" hangingPunct="1">
              <a:buFont typeface="Arial" charset="0"/>
              <a:buNone/>
            </a:pPr>
            <a:r>
              <a:rPr lang="hu-HU" b="1" smtClean="0"/>
              <a:t>Előszűrő:</a:t>
            </a:r>
          </a:p>
          <a:p>
            <a:pPr eaLnBrk="1" hangingPunct="1"/>
            <a:r>
              <a:rPr lang="hu-HU" sz="2800" smtClean="0"/>
              <a:t>Védi a kiegyenlítő tárolót a szennyeződésektől</a:t>
            </a:r>
          </a:p>
          <a:p>
            <a:pPr eaLnBrk="1" hangingPunct="1"/>
            <a:r>
              <a:rPr lang="hu-HU" sz="2800" smtClean="0"/>
              <a:t>Védi a vízforgató, vagy az élményelemeket tápláló szivattyúkat az esetleg bennük kárt okozó méretű szennyeződésektől</a:t>
            </a:r>
          </a:p>
          <a:p>
            <a:pPr eaLnBrk="1" hangingPunct="1">
              <a:buFont typeface="Arial" charset="0"/>
              <a:buNone/>
            </a:pPr>
            <a:endParaRPr lang="hu-HU" sz="2800" smtClean="0"/>
          </a:p>
          <a:p>
            <a:pPr eaLnBrk="1" hangingPunct="1">
              <a:buFont typeface="Arial" charset="0"/>
              <a:buNone/>
            </a:pPr>
            <a:endParaRPr lang="hu-HU" sz="280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z="3200" b="1" smtClean="0"/>
              <a:t>Szemcsés szűrőanyag töltetes szűrő</a:t>
            </a:r>
          </a:p>
        </p:txBody>
      </p:sp>
      <p:sp>
        <p:nvSpPr>
          <p:cNvPr id="31746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sz="2800" smtClean="0"/>
              <a:t>Olyan töltet legyen és olyan üzemmód, hogy legalább 24 órán át üzemeljen folyamatosan</a:t>
            </a:r>
          </a:p>
          <a:p>
            <a:pPr eaLnBrk="1" hangingPunct="1"/>
            <a:r>
              <a:rPr lang="hu-HU" sz="2800" smtClean="0"/>
              <a:t>Szűrés indul → szűrés folyamatban → szűrés leáll → öblítés → szűrés újra indul   - a szűrlet minősége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3200" dirty="0" smtClean="0"/>
              <a:t>Töltő-ürítő rendszerű medencék</a:t>
            </a:r>
            <a:br>
              <a:rPr lang="hu-HU" sz="3200" dirty="0" smtClean="0"/>
            </a:br>
            <a:r>
              <a:rPr lang="hu-HU" sz="3200" b="1" dirty="0" smtClean="0"/>
              <a:t>Vízforgató-tisztító berendezéssel ellátott medencék</a:t>
            </a:r>
            <a:endParaRPr lang="hu-HU" sz="3200" b="1" dirty="0"/>
          </a:p>
        </p:txBody>
      </p:sp>
      <p:sp>
        <p:nvSpPr>
          <p:cNvPr id="14338" name="Tartalom helye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50006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hu-HU" sz="2400" smtClean="0"/>
              <a:t>Különböző funkciójú medencék fajlagos felületi terhelése (fő/m2)</a:t>
            </a:r>
          </a:p>
          <a:p>
            <a:pPr eaLnBrk="1" hangingPunct="1"/>
            <a:r>
              <a:rPr lang="hu-HU" sz="2400" smtClean="0"/>
              <a:t>Gyermek és pancsoló medence		0,5</a:t>
            </a:r>
          </a:p>
          <a:p>
            <a:pPr eaLnBrk="1" hangingPunct="1"/>
            <a:r>
              <a:rPr lang="hu-HU" sz="2400" smtClean="0"/>
              <a:t>Melegvízű (ülő) medence			0,4</a:t>
            </a:r>
          </a:p>
          <a:p>
            <a:pPr eaLnBrk="1" hangingPunct="1"/>
            <a:r>
              <a:rPr lang="hu-HU" sz="2400" smtClean="0"/>
              <a:t>Tanmedence					0,33</a:t>
            </a:r>
          </a:p>
          <a:p>
            <a:pPr eaLnBrk="1" hangingPunct="1"/>
            <a:r>
              <a:rPr lang="hu-HU" sz="2400" smtClean="0"/>
              <a:t>Strand és úszómedence			0,2</a:t>
            </a:r>
            <a:r>
              <a:rPr lang="hu-HU" smtClean="0"/>
              <a:t>	</a:t>
            </a:r>
          </a:p>
          <a:p>
            <a:pPr eaLnBrk="1" hangingPunct="1">
              <a:buFont typeface="Arial" charset="0"/>
              <a:buNone/>
            </a:pPr>
            <a:r>
              <a:rPr lang="hu-HU" sz="2800" smtClean="0"/>
              <a:t>Óránként visszaforgatandó vízmennyiség a fürdőzők maximális egyidejű létszámából</a:t>
            </a:r>
          </a:p>
          <a:p>
            <a:pPr eaLnBrk="1" hangingPunct="1">
              <a:buFont typeface="Arial" charset="0"/>
              <a:buNone/>
            </a:pPr>
            <a:r>
              <a:rPr lang="hu-HU" smtClean="0"/>
              <a:t>Q = N x q</a:t>
            </a:r>
          </a:p>
          <a:p>
            <a:pPr eaLnBrk="1" hangingPunct="1">
              <a:buFont typeface="Arial" charset="0"/>
              <a:buNone/>
            </a:pPr>
            <a:r>
              <a:rPr lang="hu-HU" sz="2800" smtClean="0"/>
              <a:t>Q – az egy főre előírt vízforgató teljesítmény</a:t>
            </a:r>
          </a:p>
          <a:p>
            <a:pPr eaLnBrk="1" hangingPunct="1">
              <a:buFont typeface="Arial" charset="0"/>
              <a:buNone/>
            </a:pPr>
            <a:r>
              <a:rPr lang="hu-HU" sz="2800" smtClean="0"/>
              <a:t> 				</a:t>
            </a:r>
            <a:r>
              <a:rPr lang="hu-HU" sz="2800" b="1" smtClean="0">
                <a:solidFill>
                  <a:srgbClr val="FF0000"/>
                </a:solidFill>
              </a:rPr>
              <a:t>2 m3/fő/óra</a:t>
            </a:r>
          </a:p>
          <a:p>
            <a:pPr eaLnBrk="1" hangingPunct="1">
              <a:buFont typeface="Arial" charset="0"/>
              <a:buNone/>
            </a:pPr>
            <a:endParaRPr lang="hu-HU" smtClean="0"/>
          </a:p>
          <a:p>
            <a:pPr eaLnBrk="1" hangingPunct="1">
              <a:buFont typeface="Arial" charset="0"/>
              <a:buNone/>
            </a:pPr>
            <a:endParaRPr lang="hu-HU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z="3200" b="1" smtClean="0"/>
              <a:t>A szemcsés szűrőanyagoktól elvárt minőségi jellemzők</a:t>
            </a:r>
          </a:p>
        </p:txBody>
      </p:sp>
      <p:sp>
        <p:nvSpPr>
          <p:cNvPr id="32770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z="2800" smtClean="0"/>
              <a:t>Vízben nem oldódhatnak, kis mennyiségben sem tartakmazhatnak vízbe beoldódni képes káros anyagokat</a:t>
            </a:r>
          </a:p>
          <a:p>
            <a:pPr eaLnBrk="1" hangingPunct="1">
              <a:lnSpc>
                <a:spcPct val="90000"/>
              </a:lnSpc>
            </a:pPr>
            <a:r>
              <a:rPr lang="hu-HU" sz="2800" smtClean="0"/>
              <a:t>Ne tartalmazzon határértéken túl szerves anyagokat</a:t>
            </a:r>
          </a:p>
          <a:p>
            <a:pPr eaLnBrk="1" hangingPunct="1">
              <a:lnSpc>
                <a:spcPct val="90000"/>
              </a:lnSpc>
            </a:pPr>
            <a:r>
              <a:rPr lang="hu-HU" sz="2800" smtClean="0"/>
              <a:t>Ne legyenek porózus szerkezetűek, hogy ne rakódhassanak le bennük nehezen eltávolítható szennyeződések</a:t>
            </a:r>
          </a:p>
          <a:p>
            <a:pPr eaLnBrk="1" hangingPunct="1">
              <a:lnSpc>
                <a:spcPct val="90000"/>
              </a:lnSpc>
            </a:pPr>
            <a:r>
              <a:rPr lang="hu-HU" sz="2800" smtClean="0"/>
              <a:t>Azonos szemnagyságúak legyenek</a:t>
            </a:r>
          </a:p>
          <a:p>
            <a:pPr eaLnBrk="1" hangingPunct="1">
              <a:lnSpc>
                <a:spcPct val="90000"/>
              </a:lnSpc>
            </a:pPr>
            <a:r>
              <a:rPr lang="hu-HU" sz="2800" smtClean="0"/>
              <a:t>Tartós legyen, nem töredezhetnek szét több ezer öblítési fázisban</a:t>
            </a:r>
          </a:p>
          <a:p>
            <a:pPr eaLnBrk="1" hangingPunct="1">
              <a:lnSpc>
                <a:spcPct val="90000"/>
              </a:lnSpc>
            </a:pPr>
            <a:endParaRPr lang="hu-HU" sz="280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Adszorpciós hatás nélküli szűrőanyagok</a:t>
            </a:r>
            <a:endParaRPr lang="hu-HU" dirty="0"/>
          </a:p>
        </p:txBody>
      </p:sp>
      <p:sp>
        <p:nvSpPr>
          <p:cNvPr id="33794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Kvarchomok, kvarckavics</a:t>
            </a:r>
          </a:p>
          <a:p>
            <a:pPr eaLnBrk="1" hangingPunct="1"/>
            <a:r>
              <a:rPr lang="hu-HU" smtClean="0"/>
              <a:t>Antracit (nem azonos a hidro-antracittal !!)</a:t>
            </a:r>
          </a:p>
          <a:p>
            <a:pPr eaLnBrk="1" hangingPunct="1"/>
            <a:r>
              <a:rPr lang="hu-HU" smtClean="0"/>
              <a:t>Gránitzúzalék</a:t>
            </a:r>
          </a:p>
          <a:p>
            <a:pPr eaLnBrk="1" hangingPunct="1"/>
            <a:r>
              <a:rPr lang="hu-HU" smtClean="0"/>
              <a:t>Üveg zúzalék, esetleg üveg golyók</a:t>
            </a:r>
          </a:p>
          <a:p>
            <a:pPr eaLnBrk="1" hangingPunct="1"/>
            <a:r>
              <a:rPr lang="hu-HU" smtClean="0"/>
              <a:t>Porcelán golyók</a:t>
            </a:r>
          </a:p>
          <a:p>
            <a:pPr eaLnBrk="1" hangingPunct="1"/>
            <a:r>
              <a:rPr lang="hu-HU" smtClean="0"/>
              <a:t>201/2001 (X.25) Korm.rend. Az ivóvíz minőségi követelményeiről és az ellenőrzés módjáról  (a szűrőanyagok engedélyeztetése)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b="1" dirty="0" smtClean="0"/>
              <a:t>Kvarchomok</a:t>
            </a:r>
            <a:endParaRPr lang="hu-HU" b="1" dirty="0"/>
          </a:p>
        </p:txBody>
      </p:sp>
      <p:sp>
        <p:nvSpPr>
          <p:cNvPr id="34818" name="Tartalom helye 2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268913"/>
          </a:xfrm>
        </p:spPr>
        <p:txBody>
          <a:bodyPr/>
          <a:lstStyle/>
          <a:p>
            <a:pPr eaLnBrk="1" hangingPunct="1"/>
            <a:r>
              <a:rPr lang="hu-HU" sz="2800" smtClean="0"/>
              <a:t>Kovasav tartalma (SiO2) legalább 96%, savban oldódó tartalma 2% alatt legyen</a:t>
            </a:r>
          </a:p>
          <a:p>
            <a:pPr eaLnBrk="1" hangingPunct="1"/>
            <a:r>
              <a:rPr lang="hu-HU" sz="2800" smtClean="0"/>
              <a:t>Fürdőkben alkalmazott szemcse méret </a:t>
            </a:r>
            <a:r>
              <a:rPr lang="hu-HU" sz="2000" smtClean="0"/>
              <a:t>(nem támréteg)</a:t>
            </a:r>
          </a:p>
          <a:p>
            <a:pPr lvl="1" eaLnBrk="1" hangingPunct="1"/>
            <a:r>
              <a:rPr lang="hu-HU" sz="2400" smtClean="0"/>
              <a:t>0,4 . 0,8 mm,  0,7 -1,25 mm,  1,0 – 1,6 mm</a:t>
            </a:r>
          </a:p>
          <a:p>
            <a:pPr lvl="1" eaLnBrk="1" hangingPunct="1"/>
            <a:r>
              <a:rPr lang="hu-HU" sz="2400" smtClean="0"/>
              <a:t>Mérethatároktól eltérő megengedett érték:</a:t>
            </a:r>
          </a:p>
          <a:p>
            <a:pPr lvl="2" eaLnBrk="1" hangingPunct="1"/>
            <a:r>
              <a:rPr lang="hu-HU" sz="2000" smtClean="0"/>
              <a:t>5% többrétegű szűrők esetén</a:t>
            </a:r>
          </a:p>
          <a:p>
            <a:pPr lvl="2" eaLnBrk="1" hangingPunct="1"/>
            <a:r>
              <a:rPr lang="hu-HU" sz="2000" smtClean="0"/>
              <a:t>10% az egyrétegű szűrő esetén</a:t>
            </a:r>
          </a:p>
          <a:p>
            <a:pPr lvl="2" eaLnBrk="1" hangingPunct="1"/>
            <a:r>
              <a:rPr lang="hu-HU" sz="2000" smtClean="0"/>
              <a:t>15% támrétegben</a:t>
            </a:r>
          </a:p>
          <a:p>
            <a:pPr lvl="1" eaLnBrk="1" hangingPunct="1"/>
            <a:r>
              <a:rPr lang="hu-HU" sz="2400" smtClean="0"/>
              <a:t>A kvarchomok térfogat tömege: 1.400-1.700 kg/m3</a:t>
            </a:r>
          </a:p>
          <a:p>
            <a:pPr lvl="1" eaLnBrk="1" hangingPunct="1"/>
            <a:r>
              <a:rPr lang="hu-HU" sz="2400" smtClean="0"/>
              <a:t>A részecskék térfogat tömege: 2,5 – 2,8 g/cm3</a:t>
            </a:r>
          </a:p>
          <a:p>
            <a:pPr lvl="1" eaLnBrk="1" hangingPunct="1"/>
            <a:r>
              <a:rPr lang="hu-HU" sz="2400" smtClean="0"/>
              <a:t>Hézagtérfogat: kb 40%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pPr eaLnBrk="1" hangingPunct="1"/>
            <a:r>
              <a:rPr lang="hu-HU" sz="3600" smtClean="0"/>
              <a:t>Antracit</a:t>
            </a:r>
          </a:p>
        </p:txBody>
      </p:sp>
      <p:sp>
        <p:nvSpPr>
          <p:cNvPr id="35842" name="Tartalom helye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054600"/>
          </a:xfrm>
        </p:spPr>
        <p:txBody>
          <a:bodyPr/>
          <a:lstStyle/>
          <a:p>
            <a:pPr eaLnBrk="1" hangingPunct="1"/>
            <a:r>
              <a:rPr lang="hu-HU" sz="2800" smtClean="0"/>
              <a:t>A fényes kőszén féle felületre a szennyeződések kevésbé tapadnak, könnyebben, kisebb vízigénnyel öblíthető</a:t>
            </a:r>
          </a:p>
          <a:p>
            <a:pPr eaLnBrk="1" hangingPunct="1"/>
            <a:r>
              <a:rPr lang="hu-HU" sz="2800" smtClean="0"/>
              <a:t>Minőségi követelmények:</a:t>
            </a:r>
          </a:p>
          <a:p>
            <a:pPr lvl="1" eaLnBrk="1" hangingPunct="1"/>
            <a:r>
              <a:rPr lang="hu-HU" sz="2400" smtClean="0"/>
              <a:t>Víz és hamu mentes szén tartalma ≥ 90%</a:t>
            </a:r>
          </a:p>
          <a:p>
            <a:pPr lvl="1" eaLnBrk="1" hangingPunct="1"/>
            <a:r>
              <a:rPr lang="hu-HU" sz="2400" smtClean="0"/>
              <a:t>Hamu tartalma			≤ 7 %</a:t>
            </a:r>
          </a:p>
          <a:p>
            <a:pPr lvl="1" eaLnBrk="1" hangingPunct="1"/>
            <a:r>
              <a:rPr lang="hu-HU" sz="2400" smtClean="0"/>
              <a:t>Illó anyag tartalma		≤ 10 %</a:t>
            </a:r>
          </a:p>
          <a:p>
            <a:pPr eaLnBrk="1" hangingPunct="1"/>
            <a:r>
              <a:rPr lang="hu-HU" sz="2800" smtClean="0"/>
              <a:t>Szokásos szemcseméret: </a:t>
            </a:r>
          </a:p>
          <a:p>
            <a:pPr lvl="1" eaLnBrk="1" hangingPunct="1"/>
            <a:r>
              <a:rPr lang="hu-HU" sz="2000" smtClean="0"/>
              <a:t> 0,6 – 1,6 mm, 0,8 – 1,6, 1,4 – 2,5 mm</a:t>
            </a:r>
            <a:endParaRPr lang="hu-HU" sz="240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pPr eaLnBrk="1" hangingPunct="1"/>
            <a:r>
              <a:rPr lang="hu-HU" sz="3200" b="1" smtClean="0"/>
              <a:t>Szűrési sebesség</a:t>
            </a:r>
          </a:p>
        </p:txBody>
      </p:sp>
      <p:sp>
        <p:nvSpPr>
          <p:cNvPr id="36866" name="Tartalom helye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eaLnBrk="1" hangingPunct="1"/>
            <a:r>
              <a:rPr lang="hu-HU" sz="2800" smtClean="0"/>
              <a:t>Függ: szűrőtöltet anyaga, rétegvastagság, szűrési ciklus időtartama, nyers víz minősége, minőségi igény, stb.</a:t>
            </a:r>
          </a:p>
          <a:p>
            <a:pPr eaLnBrk="1" hangingPunct="1"/>
            <a:r>
              <a:rPr lang="hu-HU" sz="2800" smtClean="0"/>
              <a:t>Ivóvíznél 4-5 m/h-ás szűrési sebességtől 50-60 m/h</a:t>
            </a:r>
          </a:p>
          <a:p>
            <a:pPr eaLnBrk="1" hangingPunct="1"/>
            <a:r>
              <a:rPr lang="hu-HU" sz="2800" smtClean="0"/>
              <a:t>Fürdők vízkezelésénél általában: 20-40 m/h (zárt és vákuumszűrők)</a:t>
            </a:r>
          </a:p>
          <a:p>
            <a:pPr lvl="1" eaLnBrk="1" hangingPunct="1"/>
            <a:r>
              <a:rPr lang="hu-HU" sz="2400" smtClean="0"/>
              <a:t>Gravitációs szűrők 10 – 12 m/h szűrési sebességgel működnek, ezért fürdőkben nem gazdaságos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/>
          <a:lstStyle/>
          <a:p>
            <a:pPr eaLnBrk="1" hangingPunct="1"/>
            <a:r>
              <a:rPr lang="hu-HU" sz="3200" b="1" smtClean="0"/>
              <a:t>Öblítés</a:t>
            </a:r>
          </a:p>
        </p:txBody>
      </p:sp>
      <p:sp>
        <p:nvSpPr>
          <p:cNvPr id="37890" name="Tartalom helye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5340350"/>
          </a:xfrm>
        </p:spPr>
        <p:txBody>
          <a:bodyPr/>
          <a:lstStyle/>
          <a:p>
            <a:pPr eaLnBrk="1" hangingPunct="1"/>
            <a:r>
              <a:rPr lang="hu-HU" sz="2800" smtClean="0"/>
              <a:t>A szűréssel ellentétes irányú áramlás</a:t>
            </a:r>
          </a:p>
          <a:p>
            <a:pPr eaLnBrk="1" hangingPunct="1">
              <a:buFont typeface="Arial" charset="0"/>
              <a:buNone/>
            </a:pPr>
            <a:endParaRPr lang="hu-HU" sz="2800" smtClean="0"/>
          </a:p>
          <a:p>
            <a:pPr eaLnBrk="1" hangingPunct="1"/>
            <a:r>
              <a:rPr lang="hu-HU" sz="2800" smtClean="0"/>
              <a:t>Vizes öblítés   -  vizes – levegős öblítés  </a:t>
            </a:r>
            <a:r>
              <a:rPr lang="hu-HU" sz="2000" smtClean="0"/>
              <a:t>(olajmentes levegő)</a:t>
            </a:r>
          </a:p>
          <a:p>
            <a:pPr eaLnBrk="1" hangingPunct="1"/>
            <a:r>
              <a:rPr lang="hu-HU" sz="2800" smtClean="0"/>
              <a:t>Az öblítés folyamata:</a:t>
            </a:r>
          </a:p>
          <a:p>
            <a:pPr lvl="1" eaLnBrk="1" hangingPunct="1"/>
            <a:r>
              <a:rPr lang="hu-HU" sz="2400" smtClean="0"/>
              <a:t>A szűrőtöltet a teljes rétegvastagságban – lebegő állapotba kerül, ez a szűrőréteg  „kitágulásával” jár</a:t>
            </a:r>
          </a:p>
          <a:p>
            <a:pPr lvl="1" eaLnBrk="1" hangingPunct="1"/>
            <a:r>
              <a:rPr lang="hu-HU" sz="2400" smtClean="0"/>
              <a:t>Az öblítővíz (és ha van az öblítő levegő) kisodorja a hézagtérfogatban kiszűrődött szennyeződéseket, ill. leválasztja a szűrő szemcse felületre tapadt szennyeződéseket</a:t>
            </a:r>
          </a:p>
          <a:p>
            <a:pPr lvl="1" eaLnBrk="1" hangingPunct="1"/>
            <a:r>
              <a:rPr lang="hu-HU" sz="2400" smtClean="0"/>
              <a:t>A szennyeződések felúsznak a tartályban kialakuló szabad vízfelszínre,</a:t>
            </a:r>
          </a:p>
          <a:p>
            <a:pPr lvl="1" eaLnBrk="1" hangingPunct="1"/>
            <a:endParaRPr lang="hu-HU" sz="24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928688"/>
            <a:ext cx="8229600" cy="1214437"/>
          </a:xfrm>
        </p:spPr>
        <p:txBody>
          <a:bodyPr rtlCol="0">
            <a:normAutofit fontScale="90000"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hu-HU" sz="2800" dirty="0" smtClean="0"/>
              <a:t>Jelentős tartalék, hogy túlterhelés esetére is biztosítható legyen az előírás szerinti vízminőség</a:t>
            </a:r>
            <a:br>
              <a:rPr lang="hu-HU" sz="2800" dirty="0" smtClean="0"/>
            </a:br>
            <a:r>
              <a:rPr lang="hu-HU" sz="2800" dirty="0" err="1" smtClean="0"/>
              <a:t>melegvizes</a:t>
            </a:r>
            <a:r>
              <a:rPr lang="hu-HU" sz="2800" dirty="0" smtClean="0"/>
              <a:t> ülőmedence, pezsgőfürdő, élménymedence, hullámmedence    + 20  %</a:t>
            </a:r>
            <a:br>
              <a:rPr lang="hu-HU" sz="2800" dirty="0" smtClean="0"/>
            </a:b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2800" dirty="0" smtClean="0"/>
              <a:t>%</a:t>
            </a:r>
            <a:endParaRPr lang="hu-HU" sz="2800" dirty="0"/>
          </a:p>
        </p:txBody>
      </p:sp>
      <p:sp>
        <p:nvSpPr>
          <p:cNvPr id="15362" name="Tartalom helye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1973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hu-HU" sz="2800" smtClean="0"/>
              <a:t>Pótvíz adagolás:</a:t>
            </a:r>
          </a:p>
          <a:p>
            <a:pPr eaLnBrk="1" hangingPunct="1">
              <a:buFont typeface="Arial" charset="0"/>
              <a:buNone/>
            </a:pPr>
            <a:r>
              <a:rPr lang="hu-HU" sz="2800" smtClean="0"/>
              <a:t>Fürdővendégek számától   min. 30 l/fő/nap</a:t>
            </a:r>
          </a:p>
          <a:p>
            <a:pPr eaLnBrk="1" hangingPunct="1">
              <a:buFont typeface="Arial" charset="0"/>
              <a:buNone/>
            </a:pPr>
            <a:r>
              <a:rPr lang="hu-HU" sz="2800" smtClean="0"/>
              <a:t>a medence térfogattól:</a:t>
            </a:r>
          </a:p>
          <a:p>
            <a:pPr eaLnBrk="1" hangingPunct="1"/>
            <a:r>
              <a:rPr lang="hu-HU" sz="2800" smtClean="0"/>
              <a:t>800 m3-ig a medence térfogatának 5 %-a naponta</a:t>
            </a:r>
          </a:p>
          <a:p>
            <a:pPr eaLnBrk="1" hangingPunct="1"/>
            <a:r>
              <a:rPr lang="hu-HU" sz="2800" smtClean="0"/>
              <a:t>800 m3 felett min 3%naponta</a:t>
            </a:r>
          </a:p>
          <a:p>
            <a:pPr eaLnBrk="1" hangingPunct="1">
              <a:buFont typeface="Arial" charset="0"/>
              <a:buNone/>
            </a:pPr>
            <a:r>
              <a:rPr lang="hu-HU" sz="2800" smtClean="0"/>
              <a:t> amennyiben a szűrő öblítésére elhasznált vízmennyiség nagyobb, mint a fenti számított értékek, akkor azt kell pótolni.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A fürdővíz kezelés célja</a:t>
            </a:r>
          </a:p>
        </p:txBody>
      </p:sp>
      <p:sp>
        <p:nvSpPr>
          <p:cNvPr id="16386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A fürdőzők minél magasabb szintű komfortérzetének biztosítása (pl. a nem kívánatos mellékhatások minimalizálása)</a:t>
            </a:r>
          </a:p>
          <a:p>
            <a:pPr eaLnBrk="1" hangingPunct="1"/>
            <a:r>
              <a:rPr lang="hu-HU" smtClean="0"/>
              <a:t>A környezetterhelés minél alacsonyabb szinten tartása</a:t>
            </a:r>
          </a:p>
          <a:p>
            <a:pPr eaLnBrk="1" hangingPunct="1"/>
            <a:r>
              <a:rPr lang="hu-HU" smtClean="0"/>
              <a:t>A víz- és energiafelhasználás minimalizálása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hangingPunct="1"/>
            <a:r>
              <a:rPr lang="hu-HU" sz="3600" smtClean="0"/>
              <a:t>Szűrés</a:t>
            </a:r>
          </a:p>
        </p:txBody>
      </p:sp>
      <p:sp>
        <p:nvSpPr>
          <p:cNvPr id="17410" name="Tartalom helye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7688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hu-HU" smtClean="0"/>
              <a:t>A szűrés a vízkezelés egyik legfontosabb eleme. Megfelelő szűréssel olyan szennyeződések távolíthatók el, amelyek a vízkezelés vegyszerfelhasználását növelnék és a káros vegyületek fokozott megjelenésé eredményeznék, ha nem szűrnénk ki azokat.</a:t>
            </a:r>
          </a:p>
          <a:p>
            <a:pPr eaLnBrk="1" hangingPunct="1">
              <a:buFont typeface="Arial" charset="0"/>
              <a:buNone/>
            </a:pPr>
            <a:r>
              <a:rPr lang="hu-HU" smtClean="0"/>
              <a:t>A szűrők minős</a:t>
            </a:r>
            <a:r>
              <a:rPr lang="hu-HU" smtClean="0">
                <a:latin typeface="Arial" charset="0"/>
              </a:rPr>
              <a:t>é</a:t>
            </a:r>
            <a:r>
              <a:rPr lang="hu-HU" smtClean="0"/>
              <a:t>ge közvetlen hatást gyakorol mind a fürdőhasználat higiénés biztonságára, mind a fürdőzők komfortérzetére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0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42938"/>
            <a:ext cx="8229600" cy="5483225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A szűrők tisztításakor keletkező hulladék a környezetet terheli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A szűrőberendezések üzemeltetése jelentősen befolyásolja a fürdő víz- és energia felhasználását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A szűréssel a nem oldott állapotban lévő szerves és szervetlen szennyezőanyagokat – beleértve a kolloid szennyezőanyagokat is – lehet eltávolítani a vízből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 smtClean="0"/>
              <a:t>Egyes szűrőtípusok a medencevízben élő </a:t>
            </a:r>
            <a:r>
              <a:rPr lang="hu-HU" dirty="0" err="1" smtClean="0"/>
              <a:t>mikroorganikusokat</a:t>
            </a:r>
            <a:r>
              <a:rPr lang="hu-HU" dirty="0" smtClean="0"/>
              <a:t> – algákat, sőt akár baktériumokat, vírusokat is képesek kiszűrni a vízből</a:t>
            </a:r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u-HU" smtClean="0"/>
          </a:p>
        </p:txBody>
      </p:sp>
      <p:sp>
        <p:nvSpPr>
          <p:cNvPr id="19458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Az adszorpciós töltetű szűrők esetében a fő funkció ugyan nem a szűrés, hanem egyes káros vegyületek megkötése, de a szűrés is megvalósul.</a:t>
            </a:r>
          </a:p>
          <a:p>
            <a:pPr eaLnBrk="1" hangingPunct="1"/>
            <a:r>
              <a:rPr lang="hu-HU" smtClean="0"/>
              <a:t>Az abszorpciós töltetű szűrőkhöz hasonló konstrukciójúak</a:t>
            </a:r>
          </a:p>
          <a:p>
            <a:pPr eaLnBrk="1" hangingPunct="1"/>
            <a:r>
              <a:rPr lang="hu-HU" smtClean="0"/>
              <a:t>Szilárdsági követelmények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Jogi szabályozás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197475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800" dirty="0" smtClean="0"/>
              <a:t>74/1999 (XII.25.) EüM rend	a fürdőkről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800" dirty="0" smtClean="0"/>
              <a:t>37/1996 NM rend a fürdők üzemeltetési rendjéről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800" dirty="0" smtClean="0"/>
              <a:t>MSZ 15234	Fürdőmedencék vízkezelése vízforgatással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800" dirty="0" smtClean="0"/>
              <a:t>MSZ EN 15798	Az uszodavíz kezeléséhez használt anyagok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800" dirty="0" smtClean="0"/>
              <a:t>MSZ EN 15288-1		Fürdők, tervezés és kivitelezés biztonsági követelményei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800" dirty="0" smtClean="0"/>
              <a:t>MSZ EN 15288-2		Fürdők, Az üzemeltetés biztonsági követelményei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800" dirty="0" smtClean="0"/>
              <a:t>MSZ EN 13451		Uszodai berendezések (szabványsorozat)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800" dirty="0" smtClean="0"/>
              <a:t>MSZ 15236	Uszodák és fürdők vízkezelése, Szűrők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800" dirty="0"/>
              <a:t>	</a:t>
            </a:r>
            <a:r>
              <a:rPr lang="hu-HU" sz="2800" dirty="0" smtClean="0"/>
              <a:t>				(előkészítés alatt)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200" dirty="0" smtClean="0"/>
              <a:t>Szűrő típusok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26891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800" b="1" u="sng" dirty="0" smtClean="0"/>
              <a:t>Előszűrő</a:t>
            </a:r>
            <a:r>
              <a:rPr lang="hu-HU" sz="2800" dirty="0" smtClean="0"/>
              <a:t> (durvaszűrő, szálfogó, hajfogó)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800" dirty="0"/>
              <a:t>	</a:t>
            </a:r>
            <a:r>
              <a:rPr lang="hu-HU" sz="2800" dirty="0" smtClean="0"/>
              <a:t>	szűrési finomság 1-3 mm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800" b="1" u="sng" dirty="0" smtClean="0"/>
              <a:t>Szűrőbetétes szűrő  </a:t>
            </a:r>
            <a:r>
              <a:rPr lang="hu-HU" sz="2800" dirty="0" smtClean="0"/>
              <a:t>-  20 – 100 mikron finomságú szűrés, különböző anyagminőségű  - textil, </a:t>
            </a:r>
            <a:r>
              <a:rPr lang="hu-HU" sz="2800" dirty="0" err="1" smtClean="0"/>
              <a:t>műszáé</a:t>
            </a:r>
            <a:r>
              <a:rPr lang="hu-HU" sz="2800" dirty="0" smtClean="0"/>
              <a:t>, fémszövet – betét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800" dirty="0"/>
              <a:t>	</a:t>
            </a:r>
            <a:r>
              <a:rPr lang="hu-HU" sz="2800" dirty="0" smtClean="0"/>
              <a:t>- a kiszűrt szennyeződésekkel eltömődött szűrőbetétet folyó vizes mosással, vagy vegyszeres áztatással és vizes öblítéssel  tisztítják  (csere !!)</a:t>
            </a:r>
          </a:p>
          <a:p>
            <a:pPr marL="914400" lvl="1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400" dirty="0" smtClean="0"/>
              <a:t>-  Rossz hatásfok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u-HU" sz="2400" dirty="0" smtClean="0"/>
              <a:t>Mikrobiológiailag nem kielégítő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hu-HU" sz="2400" dirty="0" smtClean="0"/>
              <a:t>Csak kisegítő funkció</a:t>
            </a:r>
            <a:endParaRPr lang="hu-H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1185</Words>
  <Application>Microsoft Office PowerPoint</Application>
  <PresentationFormat>On-screen Show (4:3)</PresentationFormat>
  <Paragraphs>161</Paragraphs>
  <Slides>25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Tervezősablon</vt:lpstr>
      </vt:variant>
      <vt:variant>
        <vt:i4>1</vt:i4>
      </vt:variant>
      <vt:variant>
        <vt:lpstr>Diacímek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Office-téma</vt:lpstr>
      <vt:lpstr>Gyógy- és strandfürdők 2016</vt:lpstr>
      <vt:lpstr>Töltő-ürítő rendszerű medencék Vízforgató-tisztító berendezéssel ellátott medencék</vt:lpstr>
      <vt:lpstr>Jelentős tartalék, hogy túlterhelés esetére is biztosítható legyen az előírás szerinti vízminőség melegvizes ülőmedence, pezsgőfürdő, élménymedence, hullámmedence    + 20  %   %</vt:lpstr>
      <vt:lpstr>A fürdővíz kezelés célja</vt:lpstr>
      <vt:lpstr>Szűrés</vt:lpstr>
      <vt:lpstr>6. dia</vt:lpstr>
      <vt:lpstr>7. dia</vt:lpstr>
      <vt:lpstr>Jogi szabályozás</vt:lpstr>
      <vt:lpstr>Szűrő típusok</vt:lpstr>
      <vt:lpstr>Szemcsés szűrőanyag töltetes szűrő</vt:lpstr>
      <vt:lpstr>11. dia</vt:lpstr>
      <vt:lpstr>Adszorptív hatású szemcsés töltetű szűrő</vt:lpstr>
      <vt:lpstr>Ráiszapolt szűrőréteges szűrő (kovaföld vagy diatóma szűrő)</vt:lpstr>
      <vt:lpstr>14. dia</vt:lpstr>
      <vt:lpstr>Ultraszűrő</vt:lpstr>
      <vt:lpstr>Gravitációs üzemű szűrők</vt:lpstr>
      <vt:lpstr>Zárt, nyomás alatti üzemű szűrők</vt:lpstr>
      <vt:lpstr>Vákuum üzemű szűrők</vt:lpstr>
      <vt:lpstr>Szemcsés szűrőanyag töltetes szűrő</vt:lpstr>
      <vt:lpstr>A szemcsés szűrőanyagoktól elvárt minőségi jellemzők</vt:lpstr>
      <vt:lpstr>Adszorpciós hatás nélküli szűrőanyagok</vt:lpstr>
      <vt:lpstr>Kvarchomok</vt:lpstr>
      <vt:lpstr>Antracit</vt:lpstr>
      <vt:lpstr>Szűrési sebesség</vt:lpstr>
      <vt:lpstr>Öblítés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Gyógy- és strandfürdők</dc:title>
  <dc:creator>Raum László</dc:creator>
  <cp:lastModifiedBy>vkkt</cp:lastModifiedBy>
  <cp:revision>32</cp:revision>
  <dcterms:created xsi:type="dcterms:W3CDTF">2012-10-07T20:09:57Z</dcterms:created>
  <dcterms:modified xsi:type="dcterms:W3CDTF">2016-04-05T09:39:13Z</dcterms:modified>
</cp:coreProperties>
</file>