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6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AC51-320D-42F9-B39A-A640C7422488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147C0-A230-4447-8289-97A0B49200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FB388-55D4-47BE-A639-952B9BDF7F94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36331-A482-4460-8E42-EB4D1F132C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22A0-C7FE-46FF-A5FF-A2F87193AD3F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4CA1-4D80-4F59-847A-4CC3C7A9AC0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7D8F-8CB9-4A2B-A50F-37D742F1D10E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3752-B35B-4E80-AE2D-010EEE7AF8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14EBE-3DE6-4C3A-96CA-051B1027DA2B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9EE7C-EE0A-4195-945A-CC938AE9A0C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23F5-F5B4-4F16-AEA8-D4B97B0D4FB2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7495-AF5B-40B9-82CF-B561355201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C6AB-F5CE-4C6D-9A65-188B26728A96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CCE40-1627-4004-A0AE-DFBE314EBE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45960-F61F-44A3-A55F-F2000ACF7264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D9A0-DC0D-4453-AC81-EDC10434AC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4AD8-FA4C-4326-AD52-83F775569F3C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8FF66-D334-4783-A539-8428C838E5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8A3F-C96B-4253-A1B7-9CD31488667B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0169-0BCF-4737-AD06-6AC6297F6E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F496-99E9-4B6C-AE5F-131A0CA01AAA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3C9C-69DA-4AF8-9F69-04F9FD9905A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9E21-AF36-4050-9AB2-2C30FA210850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E212-4952-428B-8D25-2E5B01D123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FFBAE-6402-49B3-A2AE-9DA155AA3430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2F7EE-53E9-41BE-8599-666E11154D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C1697D-27B0-46B7-B37B-3F6F24FF3EED}" type="datetimeFigureOut">
              <a:rPr lang="hu-HU"/>
              <a:pPr>
                <a:defRPr/>
              </a:pPr>
              <a:t>2016.04.05.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2BA9E2-331A-4D11-9E72-8AAF070159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1223962"/>
          </a:xfrm>
        </p:spPr>
        <p:txBody>
          <a:bodyPr/>
          <a:lstStyle/>
          <a:p>
            <a:pPr eaLnBrk="1" hangingPunct="1"/>
            <a:r>
              <a:rPr lang="hu-HU" sz="4000" smtClean="0"/>
              <a:t>Gyógy- és Strandfürdők</a:t>
            </a:r>
            <a:br>
              <a:rPr lang="hu-HU" sz="4000" smtClean="0"/>
            </a:br>
            <a:r>
              <a:rPr lang="hu-HU" sz="4000" smtClean="0"/>
              <a:t>201</a:t>
            </a:r>
            <a:r>
              <a:rPr lang="hu-HU" sz="4000" smtClean="0">
                <a:latin typeface="Arial" charset="0"/>
              </a:rPr>
              <a:t>6</a:t>
            </a:r>
          </a:p>
        </p:txBody>
      </p:sp>
      <p:sp>
        <p:nvSpPr>
          <p:cNvPr id="15362" name="Alcím 2"/>
          <p:cNvSpPr>
            <a:spLocks noGrp="1"/>
          </p:cNvSpPr>
          <p:nvPr>
            <p:ph type="subTitle" idx="1"/>
          </p:nvPr>
        </p:nvSpPr>
        <p:spPr>
          <a:xfrm>
            <a:off x="1331913" y="1700213"/>
            <a:ext cx="6400800" cy="3649662"/>
          </a:xfrm>
        </p:spPr>
        <p:txBody>
          <a:bodyPr/>
          <a:lstStyle/>
          <a:p>
            <a:pPr eaLnBrk="1" hangingPunct="1"/>
            <a:r>
              <a:rPr lang="hu-HU" b="1" smtClean="0">
                <a:solidFill>
                  <a:srgbClr val="898989"/>
                </a:solidFill>
              </a:rPr>
              <a:t>Uszodatervezés</a:t>
            </a:r>
            <a:endParaRPr lang="hu-HU" b="1" smtClean="0">
              <a:solidFill>
                <a:srgbClr val="898989"/>
              </a:solidFill>
              <a:latin typeface="Arial" charset="0"/>
            </a:endParaRPr>
          </a:p>
          <a:p>
            <a:pPr eaLnBrk="1" hangingPunct="1"/>
            <a:endParaRPr lang="hu-HU" b="1" smtClean="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5363" name="Picture 4" descr="k-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852738"/>
            <a:ext cx="66103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r>
              <a:rPr lang="hu-HU" sz="4000" smtClean="0"/>
              <a:t>Tanmedence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457200" y="1000125"/>
            <a:ext cx="8229600" cy="5126038"/>
          </a:xfrm>
        </p:spPr>
        <p:txBody>
          <a:bodyPr/>
          <a:lstStyle/>
          <a:p>
            <a:r>
              <a:rPr lang="hu-HU" smtClean="0">
                <a:latin typeface="Arial" charset="0"/>
              </a:rPr>
              <a:t>Tanmedence: hosszirányú lejtés, </a:t>
            </a:r>
          </a:p>
          <a:p>
            <a:r>
              <a:rPr lang="hu-HU" smtClean="0">
                <a:latin typeface="Arial" charset="0"/>
              </a:rPr>
              <a:t>6,0*12,5 m alaprajzú medencénél az egyik végfalon teljes szélességben lépcső</a:t>
            </a:r>
          </a:p>
          <a:p>
            <a:r>
              <a:rPr lang="hu-HU" smtClean="0">
                <a:latin typeface="Arial" charset="0"/>
              </a:rPr>
              <a:t>8,5* 16,0 m, vagy 11,0 * 25,0 m medencéknél a lépcsőt a méreten kívül, a hosszoldal 1/3-ában kell kialakítani.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hu-HU" sz="2800" smtClean="0">
                <a:latin typeface="Arial" charset="0"/>
              </a:rPr>
              <a:t>Kapacitás, befogadóképesség  (37/1996 NM.r.)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323850" y="836613"/>
            <a:ext cx="8362950" cy="5545137"/>
          </a:xfrm>
        </p:spPr>
        <p:txBody>
          <a:bodyPr/>
          <a:lstStyle/>
          <a:p>
            <a:r>
              <a:rPr lang="hu-HU" sz="2400" smtClean="0">
                <a:latin typeface="Arial" charset="0"/>
              </a:rPr>
              <a:t>Fajlagos terhelés:</a:t>
            </a:r>
          </a:p>
          <a:p>
            <a:pPr lvl="1"/>
            <a:r>
              <a:rPr lang="hu-HU" sz="2000" smtClean="0">
                <a:latin typeface="Arial" charset="0"/>
              </a:rPr>
              <a:t>Gyermekmedence:  0,50 fő/m2</a:t>
            </a:r>
          </a:p>
          <a:p>
            <a:pPr lvl="1"/>
            <a:r>
              <a:rPr lang="hu-HU" sz="2000" smtClean="0">
                <a:latin typeface="Arial" charset="0"/>
              </a:rPr>
              <a:t>Tanmedence. 0,35 fő/m2</a:t>
            </a:r>
          </a:p>
          <a:p>
            <a:pPr lvl="1"/>
            <a:r>
              <a:rPr lang="hu-HU" sz="2000" smtClean="0">
                <a:latin typeface="Arial" charset="0"/>
              </a:rPr>
              <a:t>Melegvizű ülőmedence. 0,40 fő/m2</a:t>
            </a:r>
          </a:p>
          <a:p>
            <a:pPr lvl="1"/>
            <a:r>
              <a:rPr lang="hu-HU" sz="2000" smtClean="0">
                <a:latin typeface="Arial" charset="0"/>
              </a:rPr>
              <a:t>Strand és úszómedence. 0,20 fő/m2</a:t>
            </a:r>
          </a:p>
          <a:p>
            <a:r>
              <a:rPr lang="hu-HU" sz="2400" smtClean="0">
                <a:latin typeface="Arial" charset="0"/>
              </a:rPr>
              <a:t>Megengedett egyidejű legnagyobb terhelés, fürdő jellegétől: K= 2,5 strand, gyógyfürdő K=1</a:t>
            </a:r>
          </a:p>
          <a:p>
            <a:endParaRPr lang="hu-HU" sz="2400" smtClean="0">
              <a:latin typeface="Arial" charset="0"/>
            </a:endParaRPr>
          </a:p>
          <a:p>
            <a:r>
              <a:rPr lang="hu-HU" sz="2400" smtClean="0">
                <a:latin typeface="Arial" charset="0"/>
              </a:rPr>
              <a:t>Beépítetlen, pihenő terület</a:t>
            </a:r>
          </a:p>
          <a:p>
            <a:pPr lvl="1"/>
            <a:r>
              <a:rPr lang="hu-HU" sz="2000" smtClean="0">
                <a:latin typeface="Arial" charset="0"/>
              </a:rPr>
              <a:t>Természetes közfürdők: 10 m2</a:t>
            </a:r>
          </a:p>
          <a:p>
            <a:pPr lvl="1"/>
            <a:r>
              <a:rPr lang="hu-HU" sz="2000" smtClean="0">
                <a:latin typeface="Arial" charset="0"/>
              </a:rPr>
              <a:t>Strandfürdő: 8 m2</a:t>
            </a:r>
          </a:p>
          <a:p>
            <a:pPr lvl="1"/>
            <a:r>
              <a:rPr lang="hu-HU" sz="2000" smtClean="0">
                <a:latin typeface="Arial" charset="0"/>
              </a:rPr>
              <a:t>Gőzfürdő, szauna: 1,5 m2</a:t>
            </a:r>
          </a:p>
          <a:p>
            <a:pPr lvl="1"/>
            <a:r>
              <a:rPr lang="hu-HU" sz="2000" smtClean="0">
                <a:latin typeface="Arial" charset="0"/>
              </a:rPr>
              <a:t>Fedett uszoda. 1 m2</a:t>
            </a:r>
          </a:p>
          <a:p>
            <a:endParaRPr lang="hu-HU" sz="240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Arial" charset="0"/>
              </a:rPr>
              <a:t>Medencék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3527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smtClean="0">
                <a:latin typeface="Arial" charset="0"/>
              </a:rPr>
              <a:t>Vasbeton, feszített vasbeton</a:t>
            </a:r>
          </a:p>
          <a:p>
            <a:pPr>
              <a:lnSpc>
                <a:spcPct val="90000"/>
              </a:lnSpc>
            </a:pPr>
            <a:r>
              <a:rPr lang="hu-HU" sz="2000" smtClean="0">
                <a:latin typeface="Arial" charset="0"/>
              </a:rPr>
              <a:t>Fém – rozsdamentes acél, aluminium</a:t>
            </a:r>
          </a:p>
          <a:p>
            <a:pPr lvl="1">
              <a:lnSpc>
                <a:spcPct val="90000"/>
              </a:lnSpc>
            </a:pPr>
            <a:r>
              <a:rPr lang="hu-HU" sz="1800" smtClean="0">
                <a:latin typeface="Arial" charset="0"/>
              </a:rPr>
              <a:t>Műanyag bevonatú, előregyártott acéllemezek</a:t>
            </a:r>
          </a:p>
          <a:p>
            <a:pPr>
              <a:lnSpc>
                <a:spcPct val="90000"/>
              </a:lnSpc>
            </a:pPr>
            <a:r>
              <a:rPr lang="hu-HU" sz="2000" smtClean="0">
                <a:latin typeface="Arial" charset="0"/>
              </a:rPr>
              <a:t>Műanyag -  üvegszál erősítésű poliészter medencék (szállíthatóság – 12,0 – 16,0 m)</a:t>
            </a:r>
          </a:p>
          <a:p>
            <a:pPr lvl="1">
              <a:lnSpc>
                <a:spcPct val="90000"/>
              </a:lnSpc>
            </a:pPr>
            <a:r>
              <a:rPr lang="hu-HU" sz="1800" smtClean="0">
                <a:latin typeface="Arial" charset="0"/>
              </a:rPr>
              <a:t>Előregyártott elemek</a:t>
            </a:r>
          </a:p>
          <a:p>
            <a:pPr lvl="1">
              <a:lnSpc>
                <a:spcPct val="90000"/>
              </a:lnSpc>
            </a:pPr>
            <a:r>
              <a:rPr lang="hu-HU" sz="1800" smtClean="0">
                <a:latin typeface="Arial" charset="0"/>
              </a:rPr>
              <a:t>Fröccsöntött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hu-HU" sz="1800" smtClean="0">
              <a:latin typeface="Arial" charset="0"/>
            </a:endParaRPr>
          </a:p>
        </p:txBody>
      </p:sp>
      <p:pic>
        <p:nvPicPr>
          <p:cNvPr id="26627" name="Picture 4" descr="k-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268413"/>
            <a:ext cx="28527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20"/>
          <p:cNvSpPr>
            <a:spLocks noGrp="1"/>
          </p:cNvSpPr>
          <p:nvPr>
            <p:ph sz="half" idx="2"/>
          </p:nvPr>
        </p:nvSpPr>
        <p:spPr>
          <a:xfrm>
            <a:off x="4648200" y="5445125"/>
            <a:ext cx="2947988" cy="681038"/>
          </a:xfrm>
        </p:spPr>
        <p:txBody>
          <a:bodyPr/>
          <a:lstStyle/>
          <a:p>
            <a:endParaRPr lang="hu-HU" sz="2800" smtClean="0"/>
          </a:p>
        </p:txBody>
      </p:sp>
      <p:pic>
        <p:nvPicPr>
          <p:cNvPr id="26629" name="Picture 21" descr="k-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825875"/>
            <a:ext cx="381635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7650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27651" name="Tartalom helye 4" descr="DSC0063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61925"/>
            <a:ext cx="8572500" cy="6430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8674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28675" name="Tartalom helye 4" descr="DSC006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1113"/>
            <a:ext cx="8501063" cy="6375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Kép 1" descr="DSC006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8625"/>
            <a:ext cx="7715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Kép 1" descr="DSC006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5750"/>
            <a:ext cx="81915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Kép 1" descr="DSC006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Kép 1" descr="DSC006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Kép 2" descr="DSC006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Kialakítás</a:t>
            </a:r>
          </a:p>
        </p:txBody>
      </p:sp>
      <p:sp>
        <p:nvSpPr>
          <p:cNvPr id="1638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700" smtClean="0"/>
              <a:t>Szabadtéri – elsősorban sportolási (úszás, úszásoktatás) – másodsorban fürdési, napozási igények kielégítése, többnyire idényjellegű létesítmény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Fedett – főként sportolás, esetleg fürdési igény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		állandó üzemeltetés, épületben elhelyezett létesítmény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Vegyes, kombinált kialakítás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		medence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		lelátó</a:t>
            </a:r>
          </a:p>
          <a:p>
            <a:pPr eaLnBrk="1" hangingPunct="1">
              <a:lnSpc>
                <a:spcPct val="80000"/>
              </a:lnSpc>
            </a:pPr>
            <a:r>
              <a:rPr lang="hu-HU" sz="2700" smtClean="0"/>
              <a:t>		öltöző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300" smtClean="0"/>
              <a:t>	célszerűen társított kialakítás</a:t>
            </a:r>
          </a:p>
          <a:p>
            <a:pPr eaLnBrk="1" hangingPunct="1">
              <a:lnSpc>
                <a:spcPct val="80000"/>
              </a:lnSpc>
            </a:pPr>
            <a:endParaRPr lang="hu-HU" sz="2700" smtClean="0"/>
          </a:p>
          <a:p>
            <a:pPr eaLnBrk="1" hangingPunct="1">
              <a:lnSpc>
                <a:spcPct val="80000"/>
              </a:lnSpc>
            </a:pPr>
            <a:endParaRPr lang="hu-HU" sz="2700" smtClean="0"/>
          </a:p>
          <a:p>
            <a:pPr eaLnBrk="1" hangingPunct="1">
              <a:lnSpc>
                <a:spcPct val="80000"/>
              </a:lnSpc>
            </a:pPr>
            <a:endParaRPr lang="hu-HU" sz="270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Kép 1" descr="DSC006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Kép 1" descr="DSC006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Kép 1" descr="DSC006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Kép 1" descr="DSC006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Kép 1" descr="DSC0068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Kép 1" descr="DSC0068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Kép 1" descr="DSC0068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889000"/>
            <a:ext cx="67722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Rendeltetés szerinti fokozatok</a:t>
            </a:r>
          </a:p>
        </p:txBody>
      </p:sp>
      <p:sp>
        <p:nvSpPr>
          <p:cNvPr id="174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Tanuszoda</a:t>
            </a:r>
            <a:r>
              <a:rPr lang="hu-HU" smtClean="0">
                <a:latin typeface="Arial" charset="0"/>
              </a:rPr>
              <a:t> (A-C fokozat) </a:t>
            </a:r>
            <a:r>
              <a:rPr lang="hu-HU" sz="2400" smtClean="0">
                <a:latin typeface="Arial" charset="0"/>
              </a:rPr>
              <a:t>úszásoktatásra alkalmas, 2-3-4 úszópályás medence (versenypálya szélessége 2,5 m)</a:t>
            </a:r>
          </a:p>
          <a:p>
            <a:pPr eaLnBrk="1" hangingPunct="1"/>
            <a:r>
              <a:rPr lang="hu-HU" sz="2400" smtClean="0">
                <a:latin typeface="Arial" charset="0"/>
              </a:rPr>
              <a:t>Uszoda (D-H fokozat)  4-5-6-8 úszómező szélességű, 25,0 -  33 1/3   - 50 m hosszméretű medence</a:t>
            </a:r>
          </a:p>
          <a:p>
            <a:pPr lvl="1" eaLnBrk="1" hangingPunct="1"/>
            <a:r>
              <a:rPr lang="hu-HU" sz="2400" smtClean="0">
                <a:latin typeface="Arial" charset="0"/>
              </a:rPr>
              <a:t>25,0 m hosszúság esetén a szélesség 16,0 m </a:t>
            </a:r>
            <a:r>
              <a:rPr lang="hu-HU" sz="2000" smtClean="0">
                <a:latin typeface="Arial" charset="0"/>
              </a:rPr>
              <a:t>(13,5 m)</a:t>
            </a:r>
          </a:p>
          <a:p>
            <a:pPr eaLnBrk="1" hangingPunct="1"/>
            <a:endParaRPr lang="hu-HU" sz="2400" smtClean="0">
              <a:latin typeface="Arial" charset="0"/>
            </a:endParaRPr>
          </a:p>
          <a:p>
            <a:pPr eaLnBrk="1" hangingPunct="1"/>
            <a:r>
              <a:rPr lang="hu-HU" sz="2400" smtClean="0">
                <a:latin typeface="Arial" charset="0"/>
              </a:rPr>
              <a:t>A versenymedence hosszmérettűrése + 0,02 m</a:t>
            </a:r>
          </a:p>
          <a:p>
            <a:pPr eaLnBrk="1" hangingPunct="1"/>
            <a:r>
              <a:rPr lang="hu-HU" sz="2400" smtClean="0">
                <a:latin typeface="Arial" charset="0"/>
              </a:rPr>
              <a:t>Vízmélység   0,7 – 1,2-től    1,8 – 2,2 m-ig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18434" name="Picture 4" descr="k-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60350"/>
            <a:ext cx="63500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k-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933825"/>
            <a:ext cx="4068762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401" name="Group 17"/>
          <p:cNvGraphicFramePr>
            <a:graphicFrameLocks noGrp="1"/>
          </p:cNvGraphicFramePr>
          <p:nvPr>
            <p:ph idx="1"/>
          </p:nvPr>
        </p:nvGraphicFramePr>
        <p:xfrm>
          <a:off x="395288" y="3833813"/>
          <a:ext cx="8229600" cy="3024187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02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44" name="Picture 18" descr="k-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943350"/>
            <a:ext cx="38163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sz="2800" smtClean="0">
                <a:latin typeface="Arial" charset="0"/>
              </a:rPr>
              <a:t>Forgalmi igények:</a:t>
            </a:r>
            <a:br>
              <a:rPr lang="hu-HU" sz="2800" smtClean="0">
                <a:latin typeface="Arial" charset="0"/>
              </a:rPr>
            </a:br>
            <a:r>
              <a:rPr lang="hu-HU" sz="2000" smtClean="0">
                <a:latin typeface="Arial" charset="0"/>
              </a:rPr>
              <a:t>Parkolóterület  OÉSZ- OTÉK -  253/1997. Korm.r.</a:t>
            </a:r>
            <a:br>
              <a:rPr lang="hu-HU" sz="2000" smtClean="0">
                <a:latin typeface="Arial" charset="0"/>
              </a:rPr>
            </a:br>
            <a:r>
              <a:rPr lang="hu-HU" sz="2000" smtClean="0">
                <a:latin typeface="Arial" charset="0"/>
              </a:rPr>
              <a:t>Burkolt előtér, ahol a be és kijáratok előtt az érkező és távozó közönségforgalom elosztható</a:t>
            </a:r>
            <a:endParaRPr lang="hu-HU" sz="2800" smtClean="0">
              <a:latin typeface="Arial" charset="0"/>
            </a:endParaRPr>
          </a:p>
        </p:txBody>
      </p:sp>
      <p:graphicFrame>
        <p:nvGraphicFramePr>
          <p:cNvPr id="18444" name="Group 1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4525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66" name="Picture 14" descr="k-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781300"/>
            <a:ext cx="2930525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5" descr="k-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557338"/>
            <a:ext cx="454977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pPr eaLnBrk="1" hangingPunct="1"/>
            <a:endParaRPr lang="hu-HU" sz="4000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>
                <a:latin typeface="Arial" charset="0"/>
              </a:rPr>
              <a:t>Medencék megközelítése a zuhanyzó egységen keresztül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>
                <a:latin typeface="Arial" charset="0"/>
              </a:rPr>
              <a:t>Fedett és szabadtéri medencék közötti kapcsolat – kiúszóval – min. szélesség: 1,50 m, max. vízmélység: 1,40 m, kétoldali kapaszkodó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>
                <a:latin typeface="Arial" charset="0"/>
              </a:rPr>
              <a:t>Verseny medence: a lelátó megközelítése és a fürdőzők útvonala ne keresztezze egymást 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>
                <a:latin typeface="Arial" charset="0"/>
              </a:rPr>
              <a:t>(200 főnél nagyobb befogadóképesség esetén: elkülönített bejárat)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smtClean="0">
                <a:latin typeface="Arial" charset="0"/>
              </a:rPr>
              <a:t>Befogadó képesség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hu-HU" sz="2800" smtClean="0">
              <a:latin typeface="Arial" charset="0"/>
            </a:endParaRPr>
          </a:p>
          <a:p>
            <a:pPr>
              <a:buFont typeface="Arial" charset="0"/>
              <a:buNone/>
            </a:pPr>
            <a:endParaRPr lang="hu-HU" sz="2800" smtClean="0">
              <a:latin typeface="Arial" charset="0"/>
            </a:endParaRPr>
          </a:p>
        </p:txBody>
      </p:sp>
      <p:pic>
        <p:nvPicPr>
          <p:cNvPr id="21507" name="Picture 4" descr="k-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060575"/>
            <a:ext cx="290353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1" name="Group 21"/>
          <p:cNvGraphicFramePr>
            <a:graphicFrameLocks noGrp="1"/>
          </p:cNvGraphicFramePr>
          <p:nvPr>
            <p:ph sz="half" idx="2"/>
          </p:nvPr>
        </p:nvGraphicFramePr>
        <p:xfrm>
          <a:off x="611188" y="1341438"/>
          <a:ext cx="8064500" cy="517525"/>
        </p:xfrm>
        <a:graphic>
          <a:graphicData uri="http://schemas.openxmlformats.org/drawingml/2006/table">
            <a:tbl>
              <a:tblPr/>
              <a:tblGrid>
                <a:gridCol w="3455987"/>
                <a:gridCol w="460851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Öltözők, előfürdők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Lelátók, büfé, sportorvos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6" name="Picture 17" descr="k-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492375"/>
            <a:ext cx="348138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8" descr="k-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119563"/>
            <a:ext cx="403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smtClean="0">
                <a:latin typeface="Arial" charset="0"/>
              </a:rPr>
              <a:t>A medencék minden oldalát csúszásmentes burkolattal kell körüljárhatóan kialakítani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smtClean="0">
                <a:latin typeface="Arial" charset="0"/>
              </a:rPr>
              <a:t>Hosszabb oldal mentén legalább 1,5 m</a:t>
            </a:r>
          </a:p>
          <a:p>
            <a:pPr lvl="1"/>
            <a:r>
              <a:rPr lang="hu-HU" smtClean="0">
                <a:latin typeface="Arial" charset="0"/>
              </a:rPr>
              <a:t>Verseny medence 2,0 m</a:t>
            </a:r>
          </a:p>
          <a:p>
            <a:r>
              <a:rPr lang="hu-HU" sz="2800" smtClean="0">
                <a:latin typeface="Arial" charset="0"/>
              </a:rPr>
              <a:t>Rövidebb oldal mentén legalább 3,0 m</a:t>
            </a:r>
          </a:p>
          <a:p>
            <a:pPr lvl="1"/>
            <a:r>
              <a:rPr lang="hu-HU" smtClean="0">
                <a:latin typeface="Arial" charset="0"/>
              </a:rPr>
              <a:t>Verseny medence: 5,0 m</a:t>
            </a:r>
          </a:p>
          <a:p>
            <a:r>
              <a:rPr lang="hu-HU" sz="2800" smtClean="0">
                <a:latin typeface="Arial" charset="0"/>
              </a:rPr>
              <a:t>Mű és toronyugró medence mögött legalább 4,0</a:t>
            </a:r>
          </a:p>
          <a:p>
            <a:pPr>
              <a:buFont typeface="Arial" charset="0"/>
              <a:buNone/>
            </a:pPr>
            <a:r>
              <a:rPr lang="hu-HU" sz="2800" smtClean="0">
                <a:latin typeface="Arial" charset="0"/>
              </a:rPr>
              <a:t> </a:t>
            </a:r>
          </a:p>
        </p:txBody>
      </p:sp>
      <p:pic>
        <p:nvPicPr>
          <p:cNvPr id="22531" name="Picture 4" descr="k-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4149725"/>
            <a:ext cx="3744912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u-HU" sz="2800" smtClean="0">
                <a:latin typeface="Arial" charset="0"/>
              </a:rPr>
              <a:t>Szabadtéri medencék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800" smtClean="0">
                <a:latin typeface="Arial" charset="0"/>
              </a:rPr>
              <a:t>Körüljáróját</a:t>
            </a:r>
            <a:r>
              <a:rPr lang="hu-HU" sz="2400" smtClean="0">
                <a:latin typeface="Arial" charset="0"/>
              </a:rPr>
              <a:t> csak lábmosón keresztül lehet elérni</a:t>
            </a:r>
          </a:p>
          <a:p>
            <a:pPr lvl="1"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Mélysége min. 0,2 m, a haladás irányába mért hossza min. 1,5 m</a:t>
            </a:r>
          </a:p>
          <a:p>
            <a:pPr>
              <a:lnSpc>
                <a:spcPct val="90000"/>
              </a:lnSpc>
            </a:pPr>
            <a:r>
              <a:rPr lang="hu-HU" sz="2800" smtClean="0">
                <a:latin typeface="Arial" charset="0"/>
              </a:rPr>
              <a:t>Úszómedence sáv szélesség: 2,5 m, </a:t>
            </a:r>
            <a:r>
              <a:rPr lang="hu-HU" sz="2400" smtClean="0">
                <a:latin typeface="Arial" charset="0"/>
              </a:rPr>
              <a:t>mindkét oldalon a két szélső pályán kívül min 0,5 – 0,5 m, ezeket is kötéllel kell a szélső pályától elválasztani.</a:t>
            </a: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Medence oldalfalai: függőlegesek - pályavonalazás</a:t>
            </a: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Hosszanti oldalfal: a vízszint alatt 1,2 m-re legalább 0,1, legfeljebb 0,15 m szélességű padka</a:t>
            </a: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Versenymedence végfalai: csúszásmentes burkolat</a:t>
            </a: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Rajthely,  beütőpanel: sz: 2,4 m, magassága: 0,9 m, amelyből 0,3 a vízszint feletti magasságban</a:t>
            </a: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</a:rPr>
              <a:t>Hágcsó, lépcső (sz. min. 1,0 m)</a:t>
            </a:r>
            <a:endParaRPr lang="hu-HU" sz="2800" smtClean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hu-HU" sz="2400" smtClean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386</Words>
  <Application>Microsoft Office PowerPoint</Application>
  <PresentationFormat>On-screen Show (4:3)</PresentationFormat>
  <Paragraphs>67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Office-téma</vt:lpstr>
      <vt:lpstr>Gyógy- és Strandfürdők 2016</vt:lpstr>
      <vt:lpstr>Kialakítás</vt:lpstr>
      <vt:lpstr>Rendeltetés szerinti fokozatok</vt:lpstr>
      <vt:lpstr>4. dia</vt:lpstr>
      <vt:lpstr>Forgalmi igények: Parkolóterület  OÉSZ- OTÉK -  253/1997. Korm.r. Burkolt előtér, ahol a be és kijáratok előtt az érkező és távozó közönségforgalom elosztható</vt:lpstr>
      <vt:lpstr>6. dia</vt:lpstr>
      <vt:lpstr>Befogadó képesség</vt:lpstr>
      <vt:lpstr>A medencék minden oldalát csúszásmentes burkolattal kell körüljárhatóan kialakítani</vt:lpstr>
      <vt:lpstr>Szabadtéri medencék</vt:lpstr>
      <vt:lpstr>Tanmedence</vt:lpstr>
      <vt:lpstr>Kapacitás, befogadóképesség  (37/1996 NM.r.)</vt:lpstr>
      <vt:lpstr>Medencék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Gyógy- és Strandfürdők 2012</dc:title>
  <dc:creator>Raum László</dc:creator>
  <cp:lastModifiedBy>vkkt</cp:lastModifiedBy>
  <cp:revision>82</cp:revision>
  <dcterms:created xsi:type="dcterms:W3CDTF">2012-02-11T12:15:55Z</dcterms:created>
  <dcterms:modified xsi:type="dcterms:W3CDTF">2016-04-05T09:38:21Z</dcterms:modified>
</cp:coreProperties>
</file>