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48" r:id="rId3"/>
    <p:sldId id="349" r:id="rId4"/>
    <p:sldId id="366" r:id="rId5"/>
    <p:sldId id="369" r:id="rId6"/>
    <p:sldId id="374" r:id="rId7"/>
    <p:sldId id="375" r:id="rId8"/>
    <p:sldId id="376" r:id="rId9"/>
    <p:sldId id="378" r:id="rId10"/>
    <p:sldId id="380" r:id="rId11"/>
    <p:sldId id="381" r:id="rId12"/>
    <p:sldId id="382" r:id="rId13"/>
    <p:sldId id="383" r:id="rId14"/>
    <p:sldId id="384" r:id="rId15"/>
    <p:sldId id="379" r:id="rId16"/>
    <p:sldId id="386" r:id="rId17"/>
    <p:sldId id="387" r:id="rId18"/>
    <p:sldId id="388" r:id="rId19"/>
    <p:sldId id="389" r:id="rId2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4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unkaf&#252;zet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Ferdeségi szorzó értéke (DOY=200, H=100)</a:t>
            </a:r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xVal>
            <c:numRef>
              <c:f>Munka1!$AA$1:$AA$19</c:f>
              <c:numCache>
                <c:formatCode>General</c:formatCode>
                <c:ptCount val="19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</c:numCache>
            </c:numRef>
          </c:xVal>
          <c:yVal>
            <c:numRef>
              <c:f>Munka1!$AB$1:$AB$19</c:f>
              <c:numCache>
                <c:formatCode>General</c:formatCode>
                <c:ptCount val="19"/>
                <c:pt idx="1">
                  <c:v>10.153571862775323</c:v>
                </c:pt>
                <c:pt idx="2">
                  <c:v>5.5560890157180589</c:v>
                </c:pt>
                <c:pt idx="3">
                  <c:v>3.801596113592197</c:v>
                </c:pt>
                <c:pt idx="4">
                  <c:v>2.8978019548487683</c:v>
                </c:pt>
                <c:pt idx="5">
                  <c:v>2.3532516916982225</c:v>
                </c:pt>
                <c:pt idx="6">
                  <c:v>1.9928195711220149</c:v>
                </c:pt>
                <c:pt idx="7">
                  <c:v>1.7391765757739481</c:v>
                </c:pt>
                <c:pt idx="8">
                  <c:v>1.5530644537852896</c:v>
                </c:pt>
                <c:pt idx="9">
                  <c:v>1.4125088151730758</c:v>
                </c:pt>
                <c:pt idx="10">
                  <c:v>1.3042981289301545</c:v>
                </c:pt>
                <c:pt idx="11">
                  <c:v>1.2200517249658789</c:v>
                </c:pt>
                <c:pt idx="12">
                  <c:v>1.1542354121371139</c:v>
                </c:pt>
                <c:pt idx="13">
                  <c:v>1.1030878633451964</c:v>
                </c:pt>
                <c:pt idx="14">
                  <c:v>1.0640072832722587</c:v>
                </c:pt>
                <c:pt idx="15">
                  <c:v>1.0351862696647982</c:v>
                </c:pt>
                <c:pt idx="16">
                  <c:v>1.0153884171592658</c:v>
                </c:pt>
                <c:pt idx="17">
                  <c:v>1.0038105411351446</c:v>
                </c:pt>
                <c:pt idx="18">
                  <c:v>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481239360"/>
        <c:axId val="-481227392"/>
      </c:scatterChart>
      <c:valAx>
        <c:axId val="-481239360"/>
        <c:scaling>
          <c:orientation val="minMax"/>
          <c:max val="9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hu-HU"/>
                  <a:t>Magassági szög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-481227392"/>
        <c:crosses val="autoZero"/>
        <c:crossBetween val="midCat"/>
        <c:majorUnit val="10"/>
        <c:minorUnit val="5"/>
      </c:valAx>
      <c:valAx>
        <c:axId val="-48122739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F (E) 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-481239360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2015.10.26.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2015.10.26.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2015.10.26.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2015.10.26.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2015.10.26.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2015.10.26.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2015.10.26.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2015.10.26.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2015.10.26.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2015.10.26.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2015.10.26.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CDE75-89FD-47D4-96B5-7D53BD2E92D4}" type="datetimeFigureOut">
              <a:rPr lang="hu-HU" smtClean="0"/>
              <a:pPr/>
              <a:t>2015.10.26.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image" Target="../media/image21.wmf"/><Relationship Id="rId3" Type="http://schemas.openxmlformats.org/officeDocument/2006/relationships/image" Target="../media/image13.jpeg"/><Relationship Id="rId7" Type="http://schemas.openxmlformats.org/officeDocument/2006/relationships/image" Target="../media/image18.wmf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20.wmf"/><Relationship Id="rId5" Type="http://schemas.openxmlformats.org/officeDocument/2006/relationships/image" Target="../media/image17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19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22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24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7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Műholdas helymeghatározás</a:t>
            </a:r>
            <a:br>
              <a:rPr lang="hu-HU" dirty="0" smtClean="0"/>
            </a:br>
            <a:r>
              <a:rPr lang="hu-HU" dirty="0"/>
              <a:t/>
            </a:r>
            <a:br>
              <a:rPr lang="hu-HU" dirty="0"/>
            </a:br>
            <a:r>
              <a:rPr lang="hu-HU" sz="3100" dirty="0" smtClean="0"/>
              <a:t>5. előadás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39552" y="3886200"/>
            <a:ext cx="8136904" cy="1775048"/>
          </a:xfrm>
        </p:spPr>
        <p:txBody>
          <a:bodyPr>
            <a:normAutofit fontScale="92500" lnSpcReduction="10000"/>
          </a:bodyPr>
          <a:lstStyle/>
          <a:p>
            <a:r>
              <a:rPr lang="hu-HU" sz="2400" dirty="0" smtClean="0"/>
              <a:t>A méréseket terhelő főbb hibaforrások (a jelterjedéssel kapcsolatos hibák – troposzféra; a jelek vételével kapcsolatos hibák – ciklusugrás, fáziscentrum külpontosság, </a:t>
            </a:r>
            <a:r>
              <a:rPr lang="hu-HU" sz="2400" dirty="0" err="1" smtClean="0"/>
              <a:t>többutas</a:t>
            </a:r>
            <a:r>
              <a:rPr lang="hu-HU" sz="2400" dirty="0" smtClean="0"/>
              <a:t> terjedés)</a:t>
            </a:r>
          </a:p>
          <a:p>
            <a:r>
              <a:rPr lang="hu-HU" sz="2400" dirty="0" smtClean="0"/>
              <a:t>A kódméréses abszolút helymeghatározás. A differenciális helymeghatározási technika.</a:t>
            </a:r>
            <a:endParaRPr lang="hu-H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6308352" y="188640"/>
            <a:ext cx="28356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hu-HU" sz="2800" b="1" dirty="0" smtClean="0"/>
              <a:t>A GPS mérésekről</a:t>
            </a:r>
            <a:endParaRPr lang="hu-HU" sz="28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467544" y="980728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Bár a műszerek kezelése egyszerű, a mérések szakszerű elvégzése tervezést és körültekintést igényel.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467544" y="1772816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Pontossági igények (a térbeli ponthiba alapján):</a:t>
            </a:r>
          </a:p>
        </p:txBody>
      </p:sp>
      <p:graphicFrame>
        <p:nvGraphicFramePr>
          <p:cNvPr id="7" name="Táblázat 6"/>
          <p:cNvGraphicFramePr>
            <a:graphicFrameLocks noGrp="1"/>
          </p:cNvGraphicFramePr>
          <p:nvPr/>
        </p:nvGraphicFramePr>
        <p:xfrm>
          <a:off x="971600" y="2492896"/>
          <a:ext cx="6842346" cy="2859376"/>
        </p:xfrm>
        <a:graphic>
          <a:graphicData uri="http://schemas.openxmlformats.org/drawingml/2006/table">
            <a:tbl>
              <a:tblPr/>
              <a:tblGrid>
                <a:gridCol w="3337586"/>
                <a:gridCol w="3504760"/>
              </a:tblGrid>
              <a:tr h="3574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latin typeface="Calibri"/>
                          <a:ea typeface="Calibri"/>
                          <a:cs typeface="Times New Roman"/>
                        </a:rPr>
                        <a:t>pontossági kategória</a:t>
                      </a:r>
                    </a:p>
                  </a:txBody>
                  <a:tcPr marL="127147" marR="1271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latin typeface="Calibri"/>
                          <a:ea typeface="Calibri"/>
                          <a:cs typeface="Times New Roman"/>
                        </a:rPr>
                        <a:t>ponthiba</a:t>
                      </a:r>
                    </a:p>
                  </a:txBody>
                  <a:tcPr marL="127147" marR="1271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4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latin typeface="Calibri"/>
                          <a:ea typeface="Calibri"/>
                          <a:cs typeface="Times New Roman"/>
                        </a:rPr>
                        <a:t>tízméteres</a:t>
                      </a:r>
                    </a:p>
                  </a:txBody>
                  <a:tcPr marL="127147" marR="1271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latin typeface="Calibri"/>
                          <a:ea typeface="Calibri"/>
                          <a:cs typeface="Times New Roman"/>
                        </a:rPr>
                        <a:t>&gt; 10,0 m</a:t>
                      </a:r>
                    </a:p>
                  </a:txBody>
                  <a:tcPr marL="127147" marR="1271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574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latin typeface="Calibri"/>
                          <a:ea typeface="Calibri"/>
                          <a:cs typeface="Times New Roman"/>
                        </a:rPr>
                        <a:t>többméteres</a:t>
                      </a:r>
                    </a:p>
                  </a:txBody>
                  <a:tcPr marL="127147" marR="12714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latin typeface="Calibri"/>
                          <a:ea typeface="Calibri"/>
                          <a:cs typeface="Times New Roman"/>
                        </a:rPr>
                        <a:t>1,50-10,0 m</a:t>
                      </a:r>
                    </a:p>
                  </a:txBody>
                  <a:tcPr marL="127147" marR="12714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74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latin typeface="Calibri"/>
                          <a:ea typeface="Calibri"/>
                          <a:cs typeface="Times New Roman"/>
                        </a:rPr>
                        <a:t>méteres</a:t>
                      </a:r>
                    </a:p>
                  </a:txBody>
                  <a:tcPr marL="127147" marR="12714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latin typeface="Calibri"/>
                          <a:ea typeface="Calibri"/>
                          <a:cs typeface="Times New Roman"/>
                        </a:rPr>
                        <a:t>0,50-1,50 m</a:t>
                      </a:r>
                    </a:p>
                  </a:txBody>
                  <a:tcPr marL="127147" marR="12714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74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latin typeface="Calibri"/>
                          <a:ea typeface="Calibri"/>
                          <a:cs typeface="Times New Roman"/>
                        </a:rPr>
                        <a:t>szubméteres</a:t>
                      </a:r>
                    </a:p>
                  </a:txBody>
                  <a:tcPr marL="127147" marR="12714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latin typeface="Calibri"/>
                          <a:ea typeface="Calibri"/>
                          <a:cs typeface="Times New Roman"/>
                        </a:rPr>
                        <a:t>0,20-0,50m</a:t>
                      </a:r>
                    </a:p>
                  </a:txBody>
                  <a:tcPr marL="127147" marR="12714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74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latin typeface="Calibri"/>
                          <a:ea typeface="Calibri"/>
                          <a:cs typeface="Times New Roman"/>
                        </a:rPr>
                        <a:t>deciméteres</a:t>
                      </a:r>
                    </a:p>
                  </a:txBody>
                  <a:tcPr marL="127147" marR="12714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latin typeface="Calibri"/>
                          <a:ea typeface="Calibri"/>
                          <a:cs typeface="Times New Roman"/>
                        </a:rPr>
                        <a:t>0,05-0,20m</a:t>
                      </a:r>
                    </a:p>
                  </a:txBody>
                  <a:tcPr marL="127147" marR="12714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74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latin typeface="Calibri"/>
                          <a:ea typeface="Calibri"/>
                          <a:cs typeface="Times New Roman"/>
                        </a:rPr>
                        <a:t>centiméteres</a:t>
                      </a:r>
                    </a:p>
                  </a:txBody>
                  <a:tcPr marL="127147" marR="12714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latin typeface="Calibri"/>
                          <a:ea typeface="Calibri"/>
                          <a:cs typeface="Times New Roman"/>
                        </a:rPr>
                        <a:t>5mm – 50mm</a:t>
                      </a:r>
                    </a:p>
                  </a:txBody>
                  <a:tcPr marL="127147" marR="12714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74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>
                          <a:latin typeface="Calibri"/>
                          <a:ea typeface="Calibri"/>
                          <a:cs typeface="Times New Roman"/>
                        </a:rPr>
                        <a:t>milliméteres</a:t>
                      </a:r>
                    </a:p>
                  </a:txBody>
                  <a:tcPr marL="127147" marR="12714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2000" dirty="0">
                          <a:latin typeface="Calibri"/>
                          <a:ea typeface="Calibri"/>
                          <a:cs typeface="Times New Roman"/>
                        </a:rPr>
                        <a:t>&lt; 5mm</a:t>
                      </a:r>
                    </a:p>
                  </a:txBody>
                  <a:tcPr marL="127147" marR="12714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Szövegdoboz 7"/>
          <p:cNvSpPr txBox="1"/>
          <p:nvPr/>
        </p:nvSpPr>
        <p:spPr>
          <a:xfrm>
            <a:off x="3779912" y="5445224"/>
            <a:ext cx="4032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smtClean="0"/>
              <a:t>Forrás: ACSM (American </a:t>
            </a:r>
            <a:r>
              <a:rPr lang="hu-HU" sz="1200" dirty="0" err="1" smtClean="0"/>
              <a:t>Congress</a:t>
            </a:r>
            <a:r>
              <a:rPr lang="hu-HU" sz="1200" dirty="0" smtClean="0"/>
              <a:t> </a:t>
            </a:r>
            <a:r>
              <a:rPr lang="hu-HU" sz="1200" dirty="0" err="1" smtClean="0"/>
              <a:t>on</a:t>
            </a:r>
            <a:r>
              <a:rPr lang="hu-HU" sz="1200" dirty="0" smtClean="0"/>
              <a:t> </a:t>
            </a:r>
            <a:r>
              <a:rPr lang="hu-HU" sz="1200" dirty="0" err="1" smtClean="0"/>
              <a:t>Surveying</a:t>
            </a:r>
            <a:r>
              <a:rPr lang="hu-HU" sz="1200" dirty="0" smtClean="0"/>
              <a:t> and </a:t>
            </a:r>
            <a:r>
              <a:rPr lang="hu-HU" sz="1200" dirty="0" err="1" smtClean="0"/>
              <a:t>Mapping</a:t>
            </a:r>
            <a:r>
              <a:rPr lang="hu-HU" sz="1200" dirty="0" smtClean="0"/>
              <a:t>)</a:t>
            </a:r>
          </a:p>
        </p:txBody>
      </p:sp>
      <p:sp>
        <p:nvSpPr>
          <p:cNvPr id="10" name="Téglalap 9"/>
          <p:cNvSpPr/>
          <p:nvPr/>
        </p:nvSpPr>
        <p:spPr>
          <a:xfrm>
            <a:off x="5220072" y="2852936"/>
            <a:ext cx="1728192" cy="72008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Szövegdoboz 10"/>
          <p:cNvSpPr txBox="1"/>
          <p:nvPr/>
        </p:nvSpPr>
        <p:spPr>
          <a:xfrm>
            <a:off x="6948264" y="2996952"/>
            <a:ext cx="1772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olidFill>
                  <a:srgbClr val="C00000"/>
                </a:solidFill>
              </a:rPr>
              <a:t>Navigációs</a:t>
            </a:r>
            <a:r>
              <a:rPr lang="hu-HU" dirty="0" smtClean="0">
                <a:solidFill>
                  <a:srgbClr val="002060"/>
                </a:solidFill>
              </a:rPr>
              <a:t> </a:t>
            </a:r>
            <a:r>
              <a:rPr lang="hu-HU" dirty="0" smtClean="0">
                <a:solidFill>
                  <a:srgbClr val="C00000"/>
                </a:solidFill>
              </a:rPr>
              <a:t>vevők</a:t>
            </a:r>
            <a:endParaRPr lang="hu-HU" dirty="0">
              <a:solidFill>
                <a:srgbClr val="C00000"/>
              </a:solidFill>
            </a:endParaRPr>
          </a:p>
        </p:txBody>
      </p:sp>
      <p:sp>
        <p:nvSpPr>
          <p:cNvPr id="12" name="Téglalap 11"/>
          <p:cNvSpPr/>
          <p:nvPr/>
        </p:nvSpPr>
        <p:spPr>
          <a:xfrm>
            <a:off x="5220072" y="3573016"/>
            <a:ext cx="1728192" cy="108012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Szövegdoboz 12"/>
          <p:cNvSpPr txBox="1"/>
          <p:nvPr/>
        </p:nvSpPr>
        <p:spPr>
          <a:xfrm>
            <a:off x="6947437" y="3861048"/>
            <a:ext cx="219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olidFill>
                  <a:srgbClr val="FFC000"/>
                </a:solidFill>
              </a:rPr>
              <a:t>Térinformatikai vevők</a:t>
            </a:r>
            <a:endParaRPr lang="hu-HU" dirty="0">
              <a:solidFill>
                <a:srgbClr val="FFC000"/>
              </a:solidFill>
            </a:endParaRPr>
          </a:p>
        </p:txBody>
      </p:sp>
      <p:sp>
        <p:nvSpPr>
          <p:cNvPr id="14" name="Téglalap 13"/>
          <p:cNvSpPr/>
          <p:nvPr/>
        </p:nvSpPr>
        <p:spPr>
          <a:xfrm>
            <a:off x="5220072" y="4653136"/>
            <a:ext cx="1728192" cy="36004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solidFill>
                <a:srgbClr val="92D050"/>
              </a:solidFill>
            </a:endParaRPr>
          </a:p>
        </p:txBody>
      </p:sp>
      <p:sp>
        <p:nvSpPr>
          <p:cNvPr id="16" name="Szövegdoboz 15"/>
          <p:cNvSpPr txBox="1"/>
          <p:nvPr/>
        </p:nvSpPr>
        <p:spPr>
          <a:xfrm>
            <a:off x="6947437" y="4653136"/>
            <a:ext cx="1707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olidFill>
                  <a:srgbClr val="92D050"/>
                </a:solidFill>
              </a:rPr>
              <a:t>Geodéziai vevők</a:t>
            </a:r>
            <a:endParaRPr lang="hu-HU" dirty="0">
              <a:solidFill>
                <a:srgbClr val="92D050"/>
              </a:solidFill>
            </a:endParaRPr>
          </a:p>
        </p:txBody>
      </p:sp>
      <p:sp>
        <p:nvSpPr>
          <p:cNvPr id="17" name="Téglalap 16"/>
          <p:cNvSpPr/>
          <p:nvPr/>
        </p:nvSpPr>
        <p:spPr>
          <a:xfrm>
            <a:off x="5220072" y="5013176"/>
            <a:ext cx="1728192" cy="36004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solidFill>
                <a:srgbClr val="00B050"/>
              </a:solidFill>
            </a:endParaRPr>
          </a:p>
        </p:txBody>
      </p:sp>
      <p:sp>
        <p:nvSpPr>
          <p:cNvPr id="18" name="Szövegdoboz 17"/>
          <p:cNvSpPr txBox="1"/>
          <p:nvPr/>
        </p:nvSpPr>
        <p:spPr>
          <a:xfrm>
            <a:off x="6948264" y="5013176"/>
            <a:ext cx="207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err="1" smtClean="0">
                <a:solidFill>
                  <a:srgbClr val="00B050"/>
                </a:solidFill>
              </a:rPr>
              <a:t>Geodinamikai</a:t>
            </a:r>
            <a:r>
              <a:rPr lang="hu-HU" dirty="0" smtClean="0">
                <a:solidFill>
                  <a:srgbClr val="00B050"/>
                </a:solidFill>
              </a:rPr>
              <a:t> vevők</a:t>
            </a:r>
            <a:endParaRPr lang="hu-HU" dirty="0">
              <a:solidFill>
                <a:srgbClr val="00B050"/>
              </a:solidFill>
            </a:endParaRPr>
          </a:p>
        </p:txBody>
      </p:sp>
      <p:sp>
        <p:nvSpPr>
          <p:cNvPr id="19" name="Szövegdoboz 18"/>
          <p:cNvSpPr txBox="1"/>
          <p:nvPr/>
        </p:nvSpPr>
        <p:spPr>
          <a:xfrm>
            <a:off x="395536" y="5949280"/>
            <a:ext cx="8013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 pontossági igény befolyásolja az alkalmazott vevőt, illetve a mérési technológiát is!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6308352" y="188640"/>
            <a:ext cx="28356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hu-HU" sz="2800" b="1" dirty="0" smtClean="0"/>
              <a:t>A GPS mérésekről</a:t>
            </a:r>
            <a:endParaRPr lang="hu-HU" sz="28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323528" y="980728"/>
            <a:ext cx="2109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Kód vagy fázismérés</a:t>
            </a:r>
            <a:endParaRPr lang="hu-HU" b="1" dirty="0"/>
          </a:p>
        </p:txBody>
      </p:sp>
      <p:sp>
        <p:nvSpPr>
          <p:cNvPr id="6" name="Szövegdoboz 5"/>
          <p:cNvSpPr txBox="1"/>
          <p:nvPr/>
        </p:nvSpPr>
        <p:spPr>
          <a:xfrm>
            <a:off x="539553" y="1772816"/>
            <a:ext cx="80648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Geodéziai pontosságot csak fázisméréssel lehet elérni. Itt viszont probléma a </a:t>
            </a:r>
            <a:r>
              <a:rPr lang="hu-HU" dirty="0" err="1" smtClean="0"/>
              <a:t>ciklustöbbértelműség</a:t>
            </a:r>
            <a:r>
              <a:rPr lang="hu-HU" dirty="0" smtClean="0"/>
              <a:t> feloldása.</a:t>
            </a:r>
          </a:p>
          <a:p>
            <a:endParaRPr lang="hu-HU" dirty="0" smtClean="0"/>
          </a:p>
          <a:p>
            <a:r>
              <a:rPr lang="hu-HU" dirty="0" smtClean="0"/>
              <a:t>Kódmérést bármelyik mérési időpontban ki tudjuk értékelni, viszont a pontosság nagyságrendekkel rosszabb.</a:t>
            </a:r>
          </a:p>
          <a:p>
            <a:endParaRPr lang="hu-HU" dirty="0" smtClean="0"/>
          </a:p>
          <a:p>
            <a:r>
              <a:rPr lang="hu-HU" dirty="0" smtClean="0"/>
              <a:t>Geodéziai vevők mindkét mérésre alkalmasak, míg a navigációs vevők általában csak kódmérést hajtanak végre (bár a fázismérések is időnként kinyerhetők belőlük).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6308352" y="188640"/>
            <a:ext cx="28356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hu-HU" sz="2800" b="1" dirty="0" smtClean="0"/>
              <a:t>A GPS mérésekről</a:t>
            </a:r>
            <a:endParaRPr lang="hu-HU" sz="28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179512" y="836712"/>
            <a:ext cx="3946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Abszolút vagy relatív helymeghatározás</a:t>
            </a:r>
            <a:endParaRPr lang="hu-HU" b="1" dirty="0"/>
          </a:p>
        </p:txBody>
      </p:sp>
      <p:sp>
        <p:nvSpPr>
          <p:cNvPr id="6" name="Szövegdoboz 5"/>
          <p:cNvSpPr txBox="1"/>
          <p:nvPr/>
        </p:nvSpPr>
        <p:spPr>
          <a:xfrm>
            <a:off x="323528" y="1268760"/>
            <a:ext cx="81369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Abszolút helymeghatározás (</a:t>
            </a:r>
            <a:r>
              <a:rPr lang="hu-HU" b="1" dirty="0" err="1" smtClean="0"/>
              <a:t>single</a:t>
            </a:r>
            <a:r>
              <a:rPr lang="hu-HU" b="1" dirty="0" smtClean="0"/>
              <a:t> </a:t>
            </a:r>
            <a:r>
              <a:rPr lang="hu-HU" b="1" dirty="0" err="1" smtClean="0"/>
              <a:t>point</a:t>
            </a:r>
            <a:r>
              <a:rPr lang="hu-HU" b="1" dirty="0" smtClean="0"/>
              <a:t> </a:t>
            </a:r>
            <a:r>
              <a:rPr lang="hu-HU" b="1" dirty="0" err="1" smtClean="0"/>
              <a:t>positioning</a:t>
            </a:r>
            <a:r>
              <a:rPr lang="hu-HU" b="1" dirty="0" smtClean="0"/>
              <a:t>):</a:t>
            </a:r>
          </a:p>
          <a:p>
            <a:pPr lvl="1">
              <a:buFont typeface="Arial" pitchFamily="34" charset="0"/>
              <a:buChar char="•"/>
            </a:pPr>
            <a:r>
              <a:rPr lang="hu-HU" dirty="0" smtClean="0"/>
              <a:t> egyetlen pont koordinátáinak meghatározása csupán ezen a ponton végzett észlelésekből;</a:t>
            </a:r>
          </a:p>
          <a:p>
            <a:pPr lvl="1">
              <a:buFont typeface="Arial" pitchFamily="34" charset="0"/>
              <a:buChar char="•"/>
            </a:pPr>
            <a:r>
              <a:rPr lang="hu-HU" dirty="0" smtClean="0"/>
              <a:t> min. 4 műhold esetén háromdimenziós koordinátákat, min. 3 műhold esetén pedig ellipszoid felületi koordinátákat kaphatunk meg;</a:t>
            </a:r>
          </a:p>
          <a:p>
            <a:pPr lvl="1">
              <a:buFont typeface="Arial" pitchFamily="34" charset="0"/>
              <a:buChar char="•"/>
            </a:pPr>
            <a:r>
              <a:rPr lang="hu-HU" dirty="0" smtClean="0"/>
              <a:t> elsősorban kódmérés alapján hajtható végre, de bizonyos korlátokkal fázisméréssel is megvalósítható (</a:t>
            </a:r>
            <a:r>
              <a:rPr lang="hu-HU" dirty="0" err="1" smtClean="0"/>
              <a:t>precise</a:t>
            </a:r>
            <a:r>
              <a:rPr lang="hu-HU" dirty="0" smtClean="0"/>
              <a:t> </a:t>
            </a:r>
            <a:r>
              <a:rPr lang="hu-HU" dirty="0" err="1" smtClean="0"/>
              <a:t>point</a:t>
            </a:r>
            <a:r>
              <a:rPr lang="hu-HU" dirty="0" smtClean="0"/>
              <a:t> </a:t>
            </a:r>
            <a:r>
              <a:rPr lang="hu-HU" dirty="0" err="1" smtClean="0"/>
              <a:t>positioning</a:t>
            </a:r>
            <a:r>
              <a:rPr lang="hu-HU" dirty="0" smtClean="0"/>
              <a:t> – PPP)</a:t>
            </a:r>
            <a:endParaRPr lang="hu-HU" dirty="0"/>
          </a:p>
        </p:txBody>
      </p:sp>
      <p:pic>
        <p:nvPicPr>
          <p:cNvPr id="8" name="Kép 7" descr="abszolut_relativ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3573016"/>
            <a:ext cx="4130040" cy="2505456"/>
          </a:xfrm>
          <a:prstGeom prst="rect">
            <a:avLst/>
          </a:prstGeom>
        </p:spPr>
      </p:pic>
      <p:pic>
        <p:nvPicPr>
          <p:cNvPr id="9" name="Kép 8" descr="abszolut_relativ0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3356992"/>
            <a:ext cx="2865120" cy="27401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179512" y="836712"/>
            <a:ext cx="3946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b="1" dirty="0" smtClean="0"/>
              <a:t>Abszolút vagy relatív helymeghatározás</a:t>
            </a:r>
            <a:endParaRPr lang="hu-HU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6308352" y="188640"/>
            <a:ext cx="28356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hu-HU" sz="2800" b="1" dirty="0" smtClean="0"/>
              <a:t>A GPS mérésekről</a:t>
            </a:r>
            <a:endParaRPr lang="hu-HU" sz="2800" b="1" dirty="0"/>
          </a:p>
        </p:txBody>
      </p:sp>
      <p:sp>
        <p:nvSpPr>
          <p:cNvPr id="6" name="Szövegdoboz 5"/>
          <p:cNvSpPr txBox="1"/>
          <p:nvPr/>
        </p:nvSpPr>
        <p:spPr>
          <a:xfrm>
            <a:off x="395536" y="1268760"/>
            <a:ext cx="81369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Relatív helymeghatározás (</a:t>
            </a:r>
            <a:r>
              <a:rPr lang="hu-HU" b="1" dirty="0" err="1" smtClean="0"/>
              <a:t>relative</a:t>
            </a:r>
            <a:r>
              <a:rPr lang="hu-HU" b="1" dirty="0" smtClean="0"/>
              <a:t> </a:t>
            </a:r>
            <a:r>
              <a:rPr lang="hu-HU" b="1" dirty="0" err="1" smtClean="0"/>
              <a:t>point</a:t>
            </a:r>
            <a:r>
              <a:rPr lang="hu-HU" b="1" dirty="0" smtClean="0"/>
              <a:t> </a:t>
            </a:r>
            <a:r>
              <a:rPr lang="hu-HU" b="1" dirty="0" err="1" smtClean="0"/>
              <a:t>positioning</a:t>
            </a:r>
            <a:r>
              <a:rPr lang="hu-HU" b="1" dirty="0" smtClean="0"/>
              <a:t>):</a:t>
            </a:r>
          </a:p>
          <a:p>
            <a:pPr lvl="1">
              <a:buFont typeface="Arial" pitchFamily="34" charset="0"/>
              <a:buChar char="•"/>
            </a:pPr>
            <a:r>
              <a:rPr lang="hu-HU" dirty="0" smtClean="0"/>
              <a:t> egy rögzített helyzetű ponthoz képest határozzuk meg a további pontok </a:t>
            </a:r>
            <a:r>
              <a:rPr lang="hu-HU" i="1" dirty="0" smtClean="0">
                <a:latin typeface="Symbol" pitchFamily="18" charset="2"/>
              </a:rPr>
              <a:t>D</a:t>
            </a:r>
            <a:r>
              <a:rPr lang="hu-HU" dirty="0" smtClean="0"/>
              <a:t>X, </a:t>
            </a:r>
            <a:r>
              <a:rPr lang="hu-HU" i="1" dirty="0" smtClean="0">
                <a:latin typeface="Symbol" pitchFamily="18" charset="2"/>
              </a:rPr>
              <a:t>D</a:t>
            </a:r>
            <a:r>
              <a:rPr lang="hu-HU" dirty="0" smtClean="0"/>
              <a:t>Y és </a:t>
            </a:r>
            <a:r>
              <a:rPr lang="hu-HU" i="1" dirty="0" smtClean="0">
                <a:latin typeface="Symbol" pitchFamily="18" charset="2"/>
              </a:rPr>
              <a:t>D</a:t>
            </a:r>
            <a:r>
              <a:rPr lang="hu-HU" dirty="0" smtClean="0"/>
              <a:t>Z koordinátakülönbségeit;</a:t>
            </a:r>
          </a:p>
          <a:p>
            <a:pPr lvl="1">
              <a:buFont typeface="Arial" pitchFamily="34" charset="0"/>
              <a:buChar char="•"/>
            </a:pPr>
            <a:r>
              <a:rPr lang="hu-HU" dirty="0" smtClean="0"/>
              <a:t> a vektor mindkét végpontján ugyanazon műholdakat, ugyanabban az időpillanatban kell észlelnünk;</a:t>
            </a:r>
          </a:p>
          <a:p>
            <a:pPr lvl="1">
              <a:buFont typeface="Arial" pitchFamily="34" charset="0"/>
              <a:buChar char="•"/>
            </a:pPr>
            <a:r>
              <a:rPr lang="hu-HU" dirty="0" smtClean="0"/>
              <a:t> differenciális (ált. kódmérés) &lt;&gt; relatív (ált. fázismérés)</a:t>
            </a:r>
            <a:endParaRPr lang="hu-HU" dirty="0"/>
          </a:p>
        </p:txBody>
      </p:sp>
      <p:pic>
        <p:nvPicPr>
          <p:cNvPr id="7" name="Kép 6" descr="abszolut_relativ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2996952"/>
            <a:ext cx="6187456" cy="3253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395536" y="188640"/>
            <a:ext cx="8748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A kódmérésen alapuló differenciális helymeghatározás</a:t>
            </a:r>
            <a:endParaRPr lang="hu-HU" sz="2000" b="1" dirty="0"/>
          </a:p>
        </p:txBody>
      </p:sp>
      <p:sp>
        <p:nvSpPr>
          <p:cNvPr id="3" name="Szövegdoboz 2"/>
          <p:cNvSpPr txBox="1"/>
          <p:nvPr/>
        </p:nvSpPr>
        <p:spPr>
          <a:xfrm>
            <a:off x="755576" y="980728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nem modellezett hibahatások, illetve a modellek  hibái az órahibák, illetve a koordináták meghatározását hátrányosan befolyásolják.</a:t>
            </a:r>
            <a:endParaRPr lang="hu-HU" dirty="0"/>
          </a:p>
        </p:txBody>
      </p:sp>
      <p:pic>
        <p:nvPicPr>
          <p:cNvPr id="5" name="Kép 4" descr="dgp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1772816"/>
            <a:ext cx="5830032" cy="3571137"/>
          </a:xfrm>
          <a:prstGeom prst="rect">
            <a:avLst/>
          </a:prstGeom>
        </p:spPr>
      </p:pic>
      <p:sp>
        <p:nvSpPr>
          <p:cNvPr id="6" name="Szövegdoboz 5"/>
          <p:cNvSpPr txBox="1"/>
          <p:nvPr/>
        </p:nvSpPr>
        <p:spPr>
          <a:xfrm>
            <a:off x="1331640" y="5805264"/>
            <a:ext cx="6716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Kódtávolságok javításának módszere &lt;&gt; koordinátajavítások módszere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2920117" y="188640"/>
            <a:ext cx="62238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hu-HU" sz="2800" b="1" dirty="0" smtClean="0"/>
              <a:t>Abszolút helymeghatározás kódméréssel</a:t>
            </a:r>
            <a:endParaRPr lang="hu-HU" sz="2800" b="1" dirty="0"/>
          </a:p>
        </p:txBody>
      </p:sp>
      <p:pic>
        <p:nvPicPr>
          <p:cNvPr id="5" name="Kép 4" descr="abszolut_relativ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55776" y="836712"/>
            <a:ext cx="4130040" cy="2505456"/>
          </a:xfrm>
          <a:prstGeom prst="rect">
            <a:avLst/>
          </a:prstGeom>
        </p:spPr>
      </p:pic>
      <p:graphicFrame>
        <p:nvGraphicFramePr>
          <p:cNvPr id="217090" name="Object 2"/>
          <p:cNvGraphicFramePr>
            <a:graphicFrameLocks noChangeAspect="1"/>
          </p:cNvGraphicFramePr>
          <p:nvPr/>
        </p:nvGraphicFramePr>
        <p:xfrm>
          <a:off x="317500" y="3573463"/>
          <a:ext cx="8559800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05" name="Equation" r:id="rId4" imgW="4863960" imgH="279360" progId="Equation.3">
                  <p:embed/>
                </p:oleObj>
              </mc:Choice>
              <mc:Fallback>
                <p:oleObj name="Equation" r:id="rId4" imgW="4863960" imgH="2793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500" y="3573463"/>
                        <a:ext cx="8559800" cy="490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7091" name="Object 3"/>
          <p:cNvGraphicFramePr>
            <a:graphicFrameLocks noChangeAspect="1"/>
          </p:cNvGraphicFramePr>
          <p:nvPr/>
        </p:nvGraphicFramePr>
        <p:xfrm>
          <a:off x="273050" y="4149725"/>
          <a:ext cx="8650288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06" name="Equation" r:id="rId6" imgW="4914720" imgH="279360" progId="Equation.3">
                  <p:embed/>
                </p:oleObj>
              </mc:Choice>
              <mc:Fallback>
                <p:oleObj name="Equation" r:id="rId6" imgW="4914720" imgH="2793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050" y="4149725"/>
                        <a:ext cx="8650288" cy="490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7092" name="Object 4"/>
          <p:cNvGraphicFramePr>
            <a:graphicFrameLocks noChangeAspect="1"/>
          </p:cNvGraphicFramePr>
          <p:nvPr/>
        </p:nvGraphicFramePr>
        <p:xfrm>
          <a:off x="346075" y="4724400"/>
          <a:ext cx="8605838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07" name="Equation" r:id="rId8" imgW="4889160" imgH="279360" progId="Equation.3">
                  <p:embed/>
                </p:oleObj>
              </mc:Choice>
              <mc:Fallback>
                <p:oleObj name="Equation" r:id="rId8" imgW="4889160" imgH="27936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075" y="4724400"/>
                        <a:ext cx="8605838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7093" name="Object 5"/>
          <p:cNvGraphicFramePr>
            <a:graphicFrameLocks noChangeAspect="1"/>
          </p:cNvGraphicFramePr>
          <p:nvPr/>
        </p:nvGraphicFramePr>
        <p:xfrm>
          <a:off x="301625" y="5373688"/>
          <a:ext cx="8650288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08" name="Equation" r:id="rId10" imgW="4914720" imgH="279360" progId="Equation.3">
                  <p:embed/>
                </p:oleObj>
              </mc:Choice>
              <mc:Fallback>
                <p:oleObj name="Equation" r:id="rId10" imgW="4914720" imgH="27936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625" y="5373688"/>
                        <a:ext cx="8650288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um 9"/>
          <p:cNvGraphicFramePr>
            <a:graphicFrameLocks noChangeAspect="1"/>
          </p:cNvGraphicFramePr>
          <p:nvPr/>
        </p:nvGraphicFramePr>
        <p:xfrm>
          <a:off x="2699792" y="6021288"/>
          <a:ext cx="3446074" cy="4578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09" name="Equation" r:id="rId12" imgW="1815840" imgH="241200" progId="Equation.3">
                  <p:embed/>
                </p:oleObj>
              </mc:Choice>
              <mc:Fallback>
                <p:oleObj name="Equation" r:id="rId12" imgW="1815840" imgH="241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6021288"/>
                        <a:ext cx="3446074" cy="45787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églalap 10"/>
          <p:cNvSpPr/>
          <p:nvPr/>
        </p:nvSpPr>
        <p:spPr>
          <a:xfrm>
            <a:off x="2843808" y="3356992"/>
            <a:ext cx="1224136" cy="26642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Szövegdoboz 11"/>
          <p:cNvSpPr txBox="1"/>
          <p:nvPr/>
        </p:nvSpPr>
        <p:spPr>
          <a:xfrm>
            <a:off x="2915816" y="2924944"/>
            <a:ext cx="1075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i="1" dirty="0" smtClean="0">
                <a:solidFill>
                  <a:srgbClr val="FF0000"/>
                </a:solidFill>
              </a:rPr>
              <a:t>f(X</a:t>
            </a:r>
            <a:r>
              <a:rPr lang="hu-HU" i="1" baseline="-25000" dirty="0" smtClean="0">
                <a:solidFill>
                  <a:srgbClr val="FF0000"/>
                </a:solidFill>
              </a:rPr>
              <a:t>P</a:t>
            </a:r>
            <a:r>
              <a:rPr lang="hu-HU" i="1" dirty="0" smtClean="0">
                <a:solidFill>
                  <a:srgbClr val="FF0000"/>
                </a:solidFill>
              </a:rPr>
              <a:t>,Y</a:t>
            </a:r>
            <a:r>
              <a:rPr lang="hu-HU" i="1" baseline="-25000" dirty="0" smtClean="0">
                <a:solidFill>
                  <a:srgbClr val="FF0000"/>
                </a:solidFill>
              </a:rPr>
              <a:t>P</a:t>
            </a:r>
            <a:r>
              <a:rPr lang="hu-HU" i="1" dirty="0" smtClean="0">
                <a:solidFill>
                  <a:srgbClr val="FF0000"/>
                </a:solidFill>
              </a:rPr>
              <a:t>,Z</a:t>
            </a:r>
            <a:r>
              <a:rPr lang="hu-HU" i="1" baseline="-25000" dirty="0" smtClean="0">
                <a:solidFill>
                  <a:srgbClr val="FF0000"/>
                </a:solidFill>
              </a:rPr>
              <a:t>P</a:t>
            </a:r>
            <a:r>
              <a:rPr lang="hu-HU" i="1" dirty="0" smtClean="0">
                <a:solidFill>
                  <a:srgbClr val="FF0000"/>
                </a:solidFill>
              </a:rPr>
              <a:t>)</a:t>
            </a:r>
            <a:endParaRPr lang="hu-HU" i="1" dirty="0">
              <a:solidFill>
                <a:srgbClr val="FF0000"/>
              </a:solidFill>
            </a:endParaRPr>
          </a:p>
        </p:txBody>
      </p:sp>
      <p:sp>
        <p:nvSpPr>
          <p:cNvPr id="13" name="Téglalap 12"/>
          <p:cNvSpPr/>
          <p:nvPr/>
        </p:nvSpPr>
        <p:spPr>
          <a:xfrm>
            <a:off x="3779912" y="6021288"/>
            <a:ext cx="792088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395536" y="188640"/>
            <a:ext cx="8748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A kódmérésen alapuló differenciális helymeghatározás</a:t>
            </a:r>
            <a:endParaRPr lang="hu-HU" sz="2000" b="1" dirty="0"/>
          </a:p>
        </p:txBody>
      </p:sp>
      <p:sp>
        <p:nvSpPr>
          <p:cNvPr id="3" name="Szövegdoboz 2"/>
          <p:cNvSpPr txBox="1"/>
          <p:nvPr/>
        </p:nvSpPr>
        <p:spPr>
          <a:xfrm>
            <a:off x="755576" y="980728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nem modellezett hibahatások, illetve a modellek  hibái az órahibák, illetve a koordináták meghatározását hátrányosan befolyásolják.</a:t>
            </a:r>
            <a:endParaRPr lang="hu-HU" dirty="0"/>
          </a:p>
        </p:txBody>
      </p:sp>
      <p:pic>
        <p:nvPicPr>
          <p:cNvPr id="5" name="Kép 4" descr="dgp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1772816"/>
            <a:ext cx="5830032" cy="3571137"/>
          </a:xfrm>
          <a:prstGeom prst="rect">
            <a:avLst/>
          </a:prstGeom>
        </p:spPr>
      </p:pic>
      <p:sp>
        <p:nvSpPr>
          <p:cNvPr id="6" name="Szövegdoboz 5"/>
          <p:cNvSpPr txBox="1"/>
          <p:nvPr/>
        </p:nvSpPr>
        <p:spPr>
          <a:xfrm>
            <a:off x="1331640" y="5805264"/>
            <a:ext cx="6716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Kódtávolságok javításának módszere &lt;&gt; koordinátajavítások módszere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395536" y="188640"/>
            <a:ext cx="8748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A kódmérésen alapuló differenciális helymeghatározás</a:t>
            </a:r>
            <a:endParaRPr lang="hu-HU" sz="2000" b="1" dirty="0"/>
          </a:p>
        </p:txBody>
      </p:sp>
      <p:graphicFrame>
        <p:nvGraphicFramePr>
          <p:cNvPr id="117762" name="Object 2"/>
          <p:cNvGraphicFramePr>
            <a:graphicFrameLocks noChangeAspect="1"/>
          </p:cNvGraphicFramePr>
          <p:nvPr/>
        </p:nvGraphicFramePr>
        <p:xfrm>
          <a:off x="899592" y="3861048"/>
          <a:ext cx="7331075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21" name="Equation" r:id="rId3" imgW="3924000" imgH="241200" progId="Equation.3">
                  <p:embed/>
                </p:oleObj>
              </mc:Choice>
              <mc:Fallback>
                <p:oleObj name="Equation" r:id="rId3" imgW="392400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3861048"/>
                        <a:ext cx="7331075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539552" y="3501008"/>
            <a:ext cx="8202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Az ismert koordinátájú bázisvevőben számított és az észlelt kódtávolságok különbsége:</a:t>
            </a:r>
            <a:endParaRPr lang="hu-HU" dirty="0"/>
          </a:p>
        </p:txBody>
      </p:sp>
      <p:sp>
        <p:nvSpPr>
          <p:cNvPr id="8" name="Szövegdoboz 7"/>
          <p:cNvSpPr txBox="1"/>
          <p:nvPr/>
        </p:nvSpPr>
        <p:spPr>
          <a:xfrm>
            <a:off x="467544" y="1196752"/>
            <a:ext cx="5735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Az ismert koordinátájú bázisvevőben az észlelt kódtávolság:</a:t>
            </a:r>
            <a:endParaRPr lang="hu-HU" dirty="0"/>
          </a:p>
        </p:txBody>
      </p:sp>
      <p:sp>
        <p:nvSpPr>
          <p:cNvPr id="9" name="Ellipszis 8"/>
          <p:cNvSpPr/>
          <p:nvPr/>
        </p:nvSpPr>
        <p:spPr>
          <a:xfrm>
            <a:off x="1835696" y="3717032"/>
            <a:ext cx="1296144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Szövegdoboz 9"/>
          <p:cNvSpPr txBox="1"/>
          <p:nvPr/>
        </p:nvSpPr>
        <p:spPr>
          <a:xfrm>
            <a:off x="899592" y="4653136"/>
            <a:ext cx="7666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olidFill>
                  <a:srgbClr val="FF0000"/>
                </a:solidFill>
              </a:rPr>
              <a:t>A fedélzeti pályaadatokból, illetve a bázisvevő koordinátáiból számított távolság.</a:t>
            </a:r>
            <a:endParaRPr lang="hu-HU" dirty="0">
              <a:solidFill>
                <a:srgbClr val="FF0000"/>
              </a:solidFill>
            </a:endParaRPr>
          </a:p>
        </p:txBody>
      </p:sp>
      <p:graphicFrame>
        <p:nvGraphicFramePr>
          <p:cNvPr id="218116" name="Object 4"/>
          <p:cNvGraphicFramePr>
            <a:graphicFrameLocks noChangeAspect="1"/>
          </p:cNvGraphicFramePr>
          <p:nvPr/>
        </p:nvGraphicFramePr>
        <p:xfrm>
          <a:off x="1414463" y="1844675"/>
          <a:ext cx="6526212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22" name="Equation" r:id="rId5" imgW="3708360" imgH="279360" progId="Equation.3">
                  <p:embed/>
                </p:oleObj>
              </mc:Choice>
              <mc:Fallback>
                <p:oleObj name="Equation" r:id="rId5" imgW="3708360" imgH="27936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4463" y="1844675"/>
                        <a:ext cx="6526212" cy="490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7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 animBg="1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395536" y="188640"/>
            <a:ext cx="8748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A kódmérésen alapuló differenciális helymeghatározás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539552" y="1268760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Mivel a </a:t>
            </a:r>
            <a:r>
              <a:rPr lang="hu-HU" i="1" dirty="0" smtClean="0">
                <a:latin typeface="Symbol" pitchFamily="18" charset="2"/>
              </a:rPr>
              <a:t>t</a:t>
            </a:r>
            <a:r>
              <a:rPr lang="hu-HU" i="1" baseline="-25000" dirty="0" smtClean="0"/>
              <a:t>k</a:t>
            </a:r>
            <a:r>
              <a:rPr lang="hu-HU" i="1" baseline="30000" dirty="0" smtClean="0"/>
              <a:t>j</a:t>
            </a:r>
            <a:r>
              <a:rPr lang="hu-HU" dirty="0" smtClean="0"/>
              <a:t> futási idők eltérése elhanyagolható a mozgó és a bázisvevő között, így az órakorrekciók (műhold) azonosnak tekinthetők – csakúgy mint az esetleges SA hatások.</a:t>
            </a:r>
            <a:endParaRPr lang="hu-HU" dirty="0"/>
          </a:p>
        </p:txBody>
      </p:sp>
      <p:sp>
        <p:nvSpPr>
          <p:cNvPr id="6" name="Szövegdoboz 5"/>
          <p:cNvSpPr txBox="1"/>
          <p:nvPr/>
        </p:nvSpPr>
        <p:spPr>
          <a:xfrm>
            <a:off x="532929" y="3933825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javított kódtávolságok a mozgó vevőben:</a:t>
            </a:r>
            <a:endParaRPr lang="hu-HU" dirty="0"/>
          </a:p>
        </p:txBody>
      </p:sp>
      <p:graphicFrame>
        <p:nvGraphicFramePr>
          <p:cNvPr id="118786" name="Object 2"/>
          <p:cNvGraphicFramePr>
            <a:graphicFrameLocks noChangeAspect="1"/>
          </p:cNvGraphicFramePr>
          <p:nvPr/>
        </p:nvGraphicFramePr>
        <p:xfrm>
          <a:off x="503238" y="4425950"/>
          <a:ext cx="8113712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47" name="Equation" r:id="rId3" imgW="4343400" imgH="253800" progId="Equation.3">
                  <p:embed/>
                </p:oleObj>
              </mc:Choice>
              <mc:Fallback>
                <p:oleObj name="Equation" r:id="rId3" imgW="4343400" imgH="253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238" y="4425950"/>
                        <a:ext cx="8113712" cy="47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zövegdoboz 7"/>
          <p:cNvSpPr txBox="1"/>
          <p:nvPr/>
        </p:nvSpPr>
        <p:spPr>
          <a:xfrm>
            <a:off x="532929" y="5373985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Ahol:</a:t>
            </a:r>
            <a:endParaRPr lang="hu-HU" dirty="0"/>
          </a:p>
        </p:txBody>
      </p:sp>
      <p:graphicFrame>
        <p:nvGraphicFramePr>
          <p:cNvPr id="118787" name="Object 3"/>
          <p:cNvGraphicFramePr>
            <a:graphicFrameLocks noChangeAspect="1"/>
          </p:cNvGraphicFramePr>
          <p:nvPr/>
        </p:nvGraphicFramePr>
        <p:xfrm>
          <a:off x="3446190" y="5745212"/>
          <a:ext cx="2063750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48" name="Equation" r:id="rId5" imgW="1104840" imgH="228600" progId="Equation.3">
                  <p:embed/>
                </p:oleObj>
              </mc:Choice>
              <mc:Fallback>
                <p:oleObj name="Equation" r:id="rId5" imgW="110484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6190" y="5745212"/>
                        <a:ext cx="2063750" cy="427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Szövegdoboz 9"/>
          <p:cNvSpPr txBox="1"/>
          <p:nvPr/>
        </p:nvSpPr>
        <p:spPr>
          <a:xfrm>
            <a:off x="539552" y="2204864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kódtávolságok a mozgó vevőben:</a:t>
            </a:r>
            <a:endParaRPr lang="hu-HU" dirty="0"/>
          </a:p>
        </p:txBody>
      </p:sp>
      <p:graphicFrame>
        <p:nvGraphicFramePr>
          <p:cNvPr id="118788" name="Object 4"/>
          <p:cNvGraphicFramePr>
            <a:graphicFrameLocks noChangeAspect="1"/>
          </p:cNvGraphicFramePr>
          <p:nvPr/>
        </p:nvGraphicFramePr>
        <p:xfrm>
          <a:off x="1528763" y="2584450"/>
          <a:ext cx="6086475" cy="1144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149" name="Equation" r:id="rId7" imgW="2971800" imgH="558720" progId="Equation.3">
                  <p:embed/>
                </p:oleObj>
              </mc:Choice>
              <mc:Fallback>
                <p:oleObj name="Equation" r:id="rId7" imgW="2971800" imgH="55872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8763" y="2584450"/>
                        <a:ext cx="6086475" cy="1144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Szorzás 11"/>
          <p:cNvSpPr/>
          <p:nvPr/>
        </p:nvSpPr>
        <p:spPr>
          <a:xfrm>
            <a:off x="5796136" y="2060848"/>
            <a:ext cx="1584176" cy="1512168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8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8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8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395536" y="188640"/>
            <a:ext cx="8748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sz="2800" b="1" dirty="0" smtClean="0"/>
              <a:t>A kódmérésen alapuló differenciális helymeghatározás</a:t>
            </a:r>
            <a:endParaRPr lang="hu-HU" sz="20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251520" y="908720"/>
            <a:ext cx="8611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Ha feltételezzük, hogy a légkör hatása is azonos mindkét pontra (ionoszféra + troposzféra):</a:t>
            </a:r>
            <a:endParaRPr lang="hu-HU" dirty="0"/>
          </a:p>
        </p:txBody>
      </p:sp>
      <p:graphicFrame>
        <p:nvGraphicFramePr>
          <p:cNvPr id="119810" name="Object 2"/>
          <p:cNvGraphicFramePr>
            <a:graphicFrameLocks noChangeAspect="1"/>
          </p:cNvGraphicFramePr>
          <p:nvPr/>
        </p:nvGraphicFramePr>
        <p:xfrm>
          <a:off x="752475" y="1473200"/>
          <a:ext cx="7758113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165" name="Equation" r:id="rId3" imgW="4152600" imgH="253800" progId="Equation.3">
                  <p:embed/>
                </p:oleObj>
              </mc:Choice>
              <mc:Fallback>
                <p:oleObj name="Equation" r:id="rId3" imgW="4152600" imgH="253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75" y="1473200"/>
                        <a:ext cx="7758113" cy="47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zorzás 6"/>
          <p:cNvSpPr/>
          <p:nvPr/>
        </p:nvSpPr>
        <p:spPr>
          <a:xfrm>
            <a:off x="5868144" y="1196752"/>
            <a:ext cx="1008112" cy="100811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Szorzás 7"/>
          <p:cNvSpPr/>
          <p:nvPr/>
        </p:nvSpPr>
        <p:spPr>
          <a:xfrm>
            <a:off x="6876256" y="1196752"/>
            <a:ext cx="1008112" cy="1008112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Szövegdoboz 11"/>
          <p:cNvSpPr txBox="1"/>
          <p:nvPr/>
        </p:nvSpPr>
        <p:spPr>
          <a:xfrm>
            <a:off x="395537" y="2852936"/>
            <a:ext cx="83529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Így kiejthető a műholdóra, a pályahiba, illetve az ionoszféra és a troposzféra hatása.</a:t>
            </a:r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Ismeretlenként marad a mozgó vevő (</a:t>
            </a:r>
            <a:r>
              <a:rPr lang="hu-HU" dirty="0" err="1" smtClean="0"/>
              <a:t>rover</a:t>
            </a:r>
            <a:r>
              <a:rPr lang="hu-HU" dirty="0" smtClean="0"/>
              <a:t>) három koordinátája (X, Y, Z), illetve a relatív </a:t>
            </a:r>
            <a:r>
              <a:rPr lang="hu-HU" dirty="0" err="1" smtClean="0"/>
              <a:t>vevőórahiba</a:t>
            </a:r>
            <a:r>
              <a:rPr lang="hu-HU" dirty="0" smtClean="0"/>
              <a:t> (</a:t>
            </a:r>
            <a:r>
              <a:rPr lang="hu-HU" dirty="0" err="1" smtClean="0"/>
              <a:t>bázis-rover</a:t>
            </a:r>
            <a:r>
              <a:rPr lang="hu-HU" dirty="0" smtClean="0"/>
              <a:t> viszonylatban).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6965647" y="188640"/>
            <a:ext cx="21783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hu-HU" sz="2800" b="1" dirty="0" smtClean="0"/>
              <a:t>A troposzféra</a:t>
            </a:r>
            <a:endParaRPr lang="hu-HU" sz="28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611560" y="1124744"/>
            <a:ext cx="806489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troposzférában található a légkör tömegének túlnyomó része. </a:t>
            </a:r>
          </a:p>
          <a:p>
            <a:endParaRPr lang="hu-HU" dirty="0" smtClean="0"/>
          </a:p>
          <a:p>
            <a:r>
              <a:rPr lang="hu-HU" dirty="0" smtClean="0"/>
              <a:t>Nem </a:t>
            </a:r>
            <a:r>
              <a:rPr lang="hu-HU" dirty="0" err="1" smtClean="0"/>
              <a:t>diszperzív</a:t>
            </a:r>
            <a:r>
              <a:rPr lang="hu-HU" dirty="0" smtClean="0"/>
              <a:t> közeg, így nem kell megkülönböztetnünk a fázis- és a csoport-törésmutatókat.</a:t>
            </a:r>
          </a:p>
          <a:p>
            <a:endParaRPr lang="hu-HU" dirty="0" smtClean="0"/>
          </a:p>
          <a:p>
            <a:r>
              <a:rPr lang="hu-HU" dirty="0" smtClean="0"/>
              <a:t>A törésmutató mindig nagyobb mint 1!</a:t>
            </a:r>
          </a:p>
          <a:p>
            <a:endParaRPr lang="hu-HU" dirty="0" smtClean="0"/>
          </a:p>
          <a:p>
            <a:r>
              <a:rPr lang="hu-HU" dirty="0" smtClean="0"/>
              <a:t>A troposzféra hatására hosszabb távolságokat mérünk, mind a kódméréssel, mind pedig fázisméréssel. A hatás mindkét esetben azonos.</a:t>
            </a:r>
          </a:p>
          <a:p>
            <a:endParaRPr lang="hu-HU" dirty="0" smtClean="0"/>
          </a:p>
          <a:p>
            <a:r>
              <a:rPr lang="hu-HU" dirty="0" smtClean="0"/>
              <a:t>A törésmutató függ:</a:t>
            </a:r>
          </a:p>
          <a:p>
            <a:pPr lvl="1">
              <a:buFontTx/>
              <a:buChar char="-"/>
            </a:pPr>
            <a:r>
              <a:rPr lang="hu-HU" dirty="0" smtClean="0"/>
              <a:t> a légnyomástól;</a:t>
            </a:r>
          </a:p>
          <a:p>
            <a:pPr lvl="1">
              <a:buFontTx/>
              <a:buChar char="-"/>
            </a:pPr>
            <a:r>
              <a:rPr lang="hu-HU" dirty="0" smtClean="0"/>
              <a:t> a hőmérséklettől;</a:t>
            </a:r>
          </a:p>
          <a:p>
            <a:pPr lvl="1">
              <a:buFontTx/>
              <a:buChar char="-"/>
            </a:pPr>
            <a:r>
              <a:rPr lang="hu-HU" dirty="0" smtClean="0"/>
              <a:t> a parciális páranyomástól;</a:t>
            </a:r>
          </a:p>
          <a:p>
            <a:pPr>
              <a:buFontTx/>
              <a:buChar char="-"/>
            </a:pPr>
            <a:endParaRPr lang="hu-HU" dirty="0"/>
          </a:p>
        </p:txBody>
      </p:sp>
      <p:pic>
        <p:nvPicPr>
          <p:cNvPr id="6" name="Kép 5" descr="70px-EarthAtmosphereBi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768393" y="692696"/>
            <a:ext cx="375607" cy="58326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4081267" y="188640"/>
            <a:ext cx="50627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hu-HU" sz="2800" b="1" dirty="0" smtClean="0"/>
              <a:t>A törésmutató és a </a:t>
            </a:r>
            <a:r>
              <a:rPr lang="hu-HU" sz="2800" b="1" dirty="0" err="1" smtClean="0"/>
              <a:t>rekfraktivitás</a:t>
            </a:r>
            <a:endParaRPr lang="hu-HU" sz="2800" b="1" dirty="0"/>
          </a:p>
        </p:txBody>
      </p:sp>
      <p:grpSp>
        <p:nvGrpSpPr>
          <p:cNvPr id="2" name="Csoportba foglalás 11"/>
          <p:cNvGrpSpPr/>
          <p:nvPr/>
        </p:nvGrpSpPr>
        <p:grpSpPr>
          <a:xfrm>
            <a:off x="395536" y="1844824"/>
            <a:ext cx="6343531" cy="936104"/>
            <a:chOff x="395536" y="1124744"/>
            <a:chExt cx="6343531" cy="936104"/>
          </a:xfrm>
        </p:grpSpPr>
        <p:sp>
          <p:nvSpPr>
            <p:cNvPr id="5" name="Szövegdoboz 4"/>
            <p:cNvSpPr txBox="1"/>
            <p:nvPr/>
          </p:nvSpPr>
          <p:spPr>
            <a:xfrm>
              <a:off x="395536" y="1124744"/>
              <a:ext cx="63435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 smtClean="0"/>
                <a:t>A további levezetésekhez vezessük be a </a:t>
              </a:r>
              <a:r>
                <a:rPr lang="hu-HU" dirty="0" err="1" smtClean="0"/>
                <a:t>refraktivitás</a:t>
              </a:r>
              <a:r>
                <a:rPr lang="hu-HU" dirty="0" smtClean="0"/>
                <a:t> mennyiségét:</a:t>
              </a:r>
              <a:endParaRPr lang="hu-HU" dirty="0"/>
            </a:p>
          </p:txBody>
        </p:sp>
        <p:graphicFrame>
          <p:nvGraphicFramePr>
            <p:cNvPr id="6" name="Objektum 5"/>
            <p:cNvGraphicFramePr>
              <a:graphicFrameLocks noChangeAspect="1"/>
            </p:cNvGraphicFramePr>
            <p:nvPr/>
          </p:nvGraphicFramePr>
          <p:xfrm>
            <a:off x="3635896" y="1628800"/>
            <a:ext cx="1776198" cy="4320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9758" name="Equation" r:id="rId3" imgW="939600" imgH="228600" progId="Equation.3">
                    <p:embed/>
                  </p:oleObj>
                </mc:Choice>
                <mc:Fallback>
                  <p:oleObj name="Equation" r:id="rId3" imgW="939600" imgH="22860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35896" y="1628800"/>
                          <a:ext cx="1776198" cy="43204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Csoportba foglalás 12"/>
          <p:cNvGrpSpPr/>
          <p:nvPr/>
        </p:nvGrpSpPr>
        <p:grpSpPr>
          <a:xfrm>
            <a:off x="3419872" y="2204864"/>
            <a:ext cx="5328592" cy="1355378"/>
            <a:chOff x="3419872" y="1484784"/>
            <a:chExt cx="5328592" cy="1355378"/>
          </a:xfrm>
        </p:grpSpPr>
        <p:sp>
          <p:nvSpPr>
            <p:cNvPr id="7" name="Ellipszis 6"/>
            <p:cNvSpPr/>
            <p:nvPr/>
          </p:nvSpPr>
          <p:spPr>
            <a:xfrm>
              <a:off x="3419872" y="1484784"/>
              <a:ext cx="2160240" cy="72008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cxnSp>
          <p:nvCxnSpPr>
            <p:cNvPr id="9" name="Egyenes összekötő nyíllal 8"/>
            <p:cNvCxnSpPr>
              <a:stCxn id="7" idx="5"/>
            </p:cNvCxnSpPr>
            <p:nvPr/>
          </p:nvCxnSpPr>
          <p:spPr>
            <a:xfrm rot="16200000" flipH="1">
              <a:off x="5549225" y="1813938"/>
              <a:ext cx="177460" cy="748406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Szövegdoboz 9"/>
            <p:cNvSpPr txBox="1"/>
            <p:nvPr/>
          </p:nvSpPr>
          <p:spPr>
            <a:xfrm>
              <a:off x="6084168" y="1916832"/>
              <a:ext cx="266429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dirty="0" smtClean="0"/>
                <a:t>10</a:t>
              </a:r>
              <a:r>
                <a:rPr lang="hu-HU" baseline="30000" dirty="0" smtClean="0"/>
                <a:t>-6</a:t>
              </a:r>
              <a:r>
                <a:rPr lang="hu-HU" dirty="0" smtClean="0"/>
                <a:t> szorosa értelmezhető a troposzféra okozta hatás pontbeli értékeként is. </a:t>
              </a:r>
              <a:endParaRPr lang="hu-HU" dirty="0"/>
            </a:p>
          </p:txBody>
        </p:sp>
      </p:grpSp>
      <p:grpSp>
        <p:nvGrpSpPr>
          <p:cNvPr id="8" name="Csoportba foglalás 14"/>
          <p:cNvGrpSpPr/>
          <p:nvPr/>
        </p:nvGrpSpPr>
        <p:grpSpPr>
          <a:xfrm>
            <a:off x="467544" y="3068960"/>
            <a:ext cx="5015756" cy="959098"/>
            <a:chOff x="467544" y="3068960"/>
            <a:chExt cx="5015756" cy="959098"/>
          </a:xfrm>
        </p:grpSpPr>
        <p:sp>
          <p:nvSpPr>
            <p:cNvPr id="14" name="Szövegdoboz 13"/>
            <p:cNvSpPr txBox="1"/>
            <p:nvPr/>
          </p:nvSpPr>
          <p:spPr>
            <a:xfrm>
              <a:off x="467544" y="3068960"/>
              <a:ext cx="43319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 smtClean="0"/>
                <a:t>A teljes troposzféra hatása (</a:t>
              </a:r>
              <a:r>
                <a:rPr lang="hu-HU" dirty="0" err="1" smtClean="0"/>
                <a:t>Thayer-integrál</a:t>
              </a:r>
              <a:r>
                <a:rPr lang="hu-HU" dirty="0" smtClean="0"/>
                <a:t>):</a:t>
              </a:r>
              <a:endParaRPr lang="hu-HU" dirty="0"/>
            </a:p>
          </p:txBody>
        </p:sp>
        <p:graphicFrame>
          <p:nvGraphicFramePr>
            <p:cNvPr id="161795" name="Object 3"/>
            <p:cNvGraphicFramePr>
              <a:graphicFrameLocks noChangeAspect="1"/>
            </p:cNvGraphicFramePr>
            <p:nvPr/>
          </p:nvGraphicFramePr>
          <p:xfrm>
            <a:off x="3779912" y="3501008"/>
            <a:ext cx="1703388" cy="5270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9759" name="Equation" r:id="rId5" imgW="901440" imgH="279360" progId="Equation.3">
                    <p:embed/>
                  </p:oleObj>
                </mc:Choice>
                <mc:Fallback>
                  <p:oleObj name="Equation" r:id="rId5" imgW="901440" imgH="27936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79912" y="3501008"/>
                          <a:ext cx="1703388" cy="5270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" name="Csoportba foglalás 16"/>
          <p:cNvGrpSpPr/>
          <p:nvPr/>
        </p:nvGrpSpPr>
        <p:grpSpPr>
          <a:xfrm>
            <a:off x="467544" y="4293096"/>
            <a:ext cx="7766165" cy="1031379"/>
            <a:chOff x="467544" y="4293096"/>
            <a:chExt cx="7766165" cy="1031379"/>
          </a:xfrm>
        </p:grpSpPr>
        <p:sp>
          <p:nvSpPr>
            <p:cNvPr id="16" name="Szövegdoboz 15"/>
            <p:cNvSpPr txBox="1"/>
            <p:nvPr/>
          </p:nvSpPr>
          <p:spPr>
            <a:xfrm>
              <a:off x="467544" y="4293096"/>
              <a:ext cx="77661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 err="1" smtClean="0"/>
                <a:t>Smith-Weintraub</a:t>
              </a:r>
              <a:r>
                <a:rPr lang="hu-HU" dirty="0" smtClean="0"/>
                <a:t> szerint a 30 </a:t>
              </a:r>
              <a:r>
                <a:rPr lang="hu-HU" dirty="0" err="1" smtClean="0"/>
                <a:t>GHz-nél</a:t>
              </a:r>
              <a:r>
                <a:rPr lang="hu-HU" dirty="0" smtClean="0"/>
                <a:t> alacsonyabb frekvenciájú rádióhullámokra:</a:t>
              </a:r>
              <a:endParaRPr lang="hu-HU" dirty="0"/>
            </a:p>
          </p:txBody>
        </p:sp>
        <p:graphicFrame>
          <p:nvGraphicFramePr>
            <p:cNvPr id="161796" name="Object 4"/>
            <p:cNvGraphicFramePr>
              <a:graphicFrameLocks noChangeAspect="1"/>
            </p:cNvGraphicFramePr>
            <p:nvPr/>
          </p:nvGraphicFramePr>
          <p:xfrm>
            <a:off x="2424113" y="4797425"/>
            <a:ext cx="4414837" cy="5270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9760" name="Equation" r:id="rId7" imgW="2336760" imgH="279360" progId="Equation.3">
                    <p:embed/>
                  </p:oleObj>
                </mc:Choice>
                <mc:Fallback>
                  <p:oleObj name="Equation" r:id="rId7" imgW="2336760" imgH="27936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24113" y="4797425"/>
                          <a:ext cx="4414837" cy="5270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7" name="Szövegdoboz 16"/>
          <p:cNvSpPr txBox="1"/>
          <p:nvPr/>
        </p:nvSpPr>
        <p:spPr>
          <a:xfrm>
            <a:off x="467544" y="692696"/>
            <a:ext cx="1597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 törésmutató:</a:t>
            </a:r>
            <a:endParaRPr lang="hu-HU" dirty="0"/>
          </a:p>
        </p:txBody>
      </p:sp>
      <p:graphicFrame>
        <p:nvGraphicFramePr>
          <p:cNvPr id="18" name="Objektum 17"/>
          <p:cNvGraphicFramePr>
            <a:graphicFrameLocks noChangeAspect="1"/>
          </p:cNvGraphicFramePr>
          <p:nvPr/>
        </p:nvGraphicFramePr>
        <p:xfrm>
          <a:off x="4319588" y="969963"/>
          <a:ext cx="696912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761" name="Equation" r:id="rId9" imgW="368280" imgH="393480" progId="Equation.3">
                  <p:embed/>
                </p:oleObj>
              </mc:Choice>
              <mc:Fallback>
                <p:oleObj name="Equation" r:id="rId9" imgW="36828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9588" y="969963"/>
                        <a:ext cx="696912" cy="744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2483459" y="188640"/>
            <a:ext cx="66605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hu-HU" sz="2800" b="1" dirty="0" smtClean="0"/>
              <a:t>A műhold irányú késleltetés meghatározása</a:t>
            </a:r>
          </a:p>
        </p:txBody>
      </p:sp>
      <p:graphicFrame>
        <p:nvGraphicFramePr>
          <p:cNvPr id="9" name="Diagram 8"/>
          <p:cNvGraphicFramePr/>
          <p:nvPr/>
        </p:nvGraphicFramePr>
        <p:xfrm>
          <a:off x="323528" y="2420888"/>
          <a:ext cx="4824536" cy="2869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Szövegdoboz 9"/>
          <p:cNvSpPr txBox="1"/>
          <p:nvPr/>
        </p:nvSpPr>
        <p:spPr>
          <a:xfrm>
            <a:off x="539552" y="1052736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troposzféra okozta zenitirányú késleltető hatás átlagosan kb. 2,3 m, az átlagos nedves késleltetés pedig ennek kb. 10%-a (0,2 m).</a:t>
            </a:r>
            <a:endParaRPr lang="hu-HU" dirty="0"/>
          </a:p>
        </p:txBody>
      </p:sp>
      <p:sp>
        <p:nvSpPr>
          <p:cNvPr id="11" name="Szövegdoboz 10"/>
          <p:cNvSpPr txBox="1"/>
          <p:nvPr/>
        </p:nvSpPr>
        <p:spPr>
          <a:xfrm>
            <a:off x="5220072" y="2420888"/>
            <a:ext cx="36358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Vegyük észre, hogy a </a:t>
            </a:r>
            <a:r>
              <a:rPr lang="hu-HU" dirty="0" err="1" smtClean="0"/>
              <a:t>műholidrányú</a:t>
            </a:r>
            <a:r>
              <a:rPr lang="hu-HU" dirty="0" smtClean="0"/>
              <a:t> korrekció 30°-os magassági szög alatt eléri az 5 m-t, míg alacsonyabb magassági szögek esetén akár 20 m-es hibát is okozhat.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4524402" y="188640"/>
            <a:ext cx="46195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hu-HU" sz="2800" b="1" dirty="0" err="1" smtClean="0"/>
              <a:t>Többutas</a:t>
            </a:r>
            <a:r>
              <a:rPr lang="hu-HU" sz="2800" b="1" dirty="0" smtClean="0"/>
              <a:t> terjedés (</a:t>
            </a:r>
            <a:r>
              <a:rPr lang="hu-HU" sz="2800" b="1" dirty="0" err="1" smtClean="0"/>
              <a:t>multipath</a:t>
            </a:r>
            <a:r>
              <a:rPr lang="hu-HU" sz="2800" b="1" dirty="0" smtClean="0"/>
              <a:t>)</a:t>
            </a:r>
            <a:endParaRPr lang="hu-HU" sz="28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323528" y="1052736"/>
            <a:ext cx="84249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műhold jele a környező tereptárgyakról visszaverődve is a vevőbe juthat. A vevőbe a direkt és az indirekt (visszaverődött) jelek interferenciájából előállt jel érkezik meg.</a:t>
            </a:r>
          </a:p>
          <a:p>
            <a:endParaRPr lang="hu-HU" dirty="0" smtClean="0"/>
          </a:p>
          <a:p>
            <a:r>
              <a:rPr lang="hu-HU" dirty="0" smtClean="0"/>
              <a:t>A kódtávolságokra több tíz méter is lehet a hatás, míg fázisméréseknél a ciklikus ismétlődés miatt a hatás általában csak néhány centiméter.</a:t>
            </a:r>
            <a:endParaRPr lang="hu-HU" dirty="0"/>
          </a:p>
        </p:txBody>
      </p:sp>
      <p:pic>
        <p:nvPicPr>
          <p:cNvPr id="17" name="Kép 16" descr="multipat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3212976"/>
            <a:ext cx="5785104" cy="24932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4524402" y="188640"/>
            <a:ext cx="46195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hu-HU" sz="2800" b="1" dirty="0" err="1" smtClean="0"/>
              <a:t>Többutas</a:t>
            </a:r>
            <a:r>
              <a:rPr lang="hu-HU" sz="2800" b="1" dirty="0" smtClean="0"/>
              <a:t> terjedés (</a:t>
            </a:r>
            <a:r>
              <a:rPr lang="hu-HU" sz="2800" b="1" dirty="0" err="1" smtClean="0"/>
              <a:t>multipath</a:t>
            </a:r>
            <a:r>
              <a:rPr lang="hu-HU" sz="2800" b="1" dirty="0" smtClean="0"/>
              <a:t>)</a:t>
            </a:r>
            <a:endParaRPr lang="hu-HU" sz="28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467544" y="908720"/>
            <a:ext cx="80648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hatás periódusideje viszonylag hosszú (&gt;10 min), ezért főként a rövidebb méréseknél okoz problémát.</a:t>
            </a:r>
          </a:p>
          <a:p>
            <a:endParaRPr lang="hu-HU" dirty="0" smtClean="0"/>
          </a:p>
          <a:p>
            <a:r>
              <a:rPr lang="hu-HU" dirty="0" smtClean="0"/>
              <a:t>A hatás elkerülhető az álláspont körültekintő megválasztásával, de csökkenthető megfelelő antenna v. </a:t>
            </a:r>
            <a:r>
              <a:rPr lang="hu-HU" dirty="0" err="1" smtClean="0"/>
              <a:t>antennakiegészítő</a:t>
            </a:r>
            <a:r>
              <a:rPr lang="hu-HU" dirty="0" smtClean="0"/>
              <a:t>  (árnyékoló lemez) használatával is.</a:t>
            </a:r>
            <a:endParaRPr lang="hu-HU" dirty="0"/>
          </a:p>
        </p:txBody>
      </p:sp>
      <p:pic>
        <p:nvPicPr>
          <p:cNvPr id="6" name="Kép 5" descr="TRM33429_20+GP_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2492896"/>
            <a:ext cx="3456384" cy="1798310"/>
          </a:xfrm>
          <a:prstGeom prst="rect">
            <a:avLst/>
          </a:prstGeom>
        </p:spPr>
      </p:pic>
      <p:pic>
        <p:nvPicPr>
          <p:cNvPr id="7" name="Kép 6" descr="TRM41249_00_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3789040"/>
            <a:ext cx="3456384" cy="2320834"/>
          </a:xfrm>
          <a:prstGeom prst="rect">
            <a:avLst/>
          </a:prstGeom>
        </p:spPr>
      </p:pic>
      <p:pic>
        <p:nvPicPr>
          <p:cNvPr id="9" name="Kép 8" descr="TRM59800_00+NONE_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76056" y="2420888"/>
            <a:ext cx="3312368" cy="2208245"/>
          </a:xfrm>
          <a:prstGeom prst="rect">
            <a:avLst/>
          </a:prstGeom>
        </p:spPr>
      </p:pic>
      <p:pic>
        <p:nvPicPr>
          <p:cNvPr id="8" name="Kép 7" descr="TRM59800_00+NONE_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76056" y="3861048"/>
            <a:ext cx="3352428" cy="22349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7280861" y="188640"/>
            <a:ext cx="18631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hu-HU" sz="2800" b="1" dirty="0" smtClean="0"/>
              <a:t>Ciklusugrás</a:t>
            </a:r>
            <a:endParaRPr lang="hu-HU" sz="28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323529" y="1124744"/>
            <a:ext cx="84969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 mért műhold fázismérés közben takaró tereptárgyak mögé kerül, majd azok mögül újra előbukkan.</a:t>
            </a:r>
          </a:p>
          <a:p>
            <a:endParaRPr lang="hu-HU" dirty="0" smtClean="0"/>
          </a:p>
          <a:p>
            <a:r>
              <a:rPr lang="hu-HU" dirty="0" smtClean="0"/>
              <a:t>A helyreálló kapcsolat után a ciklusszámlálás újrakezdődik -&gt; új </a:t>
            </a:r>
            <a:r>
              <a:rPr lang="hu-HU" dirty="0" err="1" smtClean="0"/>
              <a:t>ciklustöbbértelműséget</a:t>
            </a:r>
            <a:r>
              <a:rPr lang="hu-HU" dirty="0" smtClean="0"/>
              <a:t> kell beiktatni. </a:t>
            </a:r>
          </a:p>
          <a:p>
            <a:endParaRPr lang="hu-HU" dirty="0" smtClean="0"/>
          </a:p>
          <a:p>
            <a:r>
              <a:rPr lang="hu-HU" dirty="0" smtClean="0"/>
              <a:t>Ha ezt elmulasztjuk, hibás fázistávolsághoz jutunk.</a:t>
            </a:r>
          </a:p>
          <a:p>
            <a:endParaRPr lang="hu-HU" dirty="0" smtClean="0"/>
          </a:p>
        </p:txBody>
      </p:sp>
      <p:sp>
        <p:nvSpPr>
          <p:cNvPr id="6" name="Téglalap 5"/>
          <p:cNvSpPr/>
          <p:nvPr/>
        </p:nvSpPr>
        <p:spPr>
          <a:xfrm>
            <a:off x="395536" y="3429000"/>
            <a:ext cx="828092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/>
              <a:t>Megoldás: </a:t>
            </a:r>
          </a:p>
          <a:p>
            <a:endParaRPr lang="hu-HU" dirty="0" smtClean="0"/>
          </a:p>
          <a:p>
            <a:pPr marL="342900" indent="-342900">
              <a:buAutoNum type="arabicPeriod"/>
            </a:pPr>
            <a:r>
              <a:rPr lang="hu-HU" dirty="0" smtClean="0"/>
              <a:t>Próbáljuk kerülni a kitakaró objektumokat az álláspont körül.</a:t>
            </a:r>
          </a:p>
          <a:p>
            <a:pPr marL="342900" indent="-342900">
              <a:buAutoNum type="arabicPeriod"/>
            </a:pPr>
            <a:endParaRPr lang="hu-HU" dirty="0" smtClean="0"/>
          </a:p>
          <a:p>
            <a:pPr marL="342900" indent="-342900">
              <a:buAutoNum type="arabicPeriod"/>
            </a:pPr>
            <a:r>
              <a:rPr lang="hu-HU" dirty="0" smtClean="0"/>
              <a:t>Relatív helymeghatározás esetén a feldolgozószoftverek segítségével detektálni kell a ciklusugrásokat (hármas különbségek) – erről bővebben majd a GNSS elmélete és felhasználása tárgyban.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2739041" y="188640"/>
            <a:ext cx="64049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hu-HU" sz="2800" b="1" dirty="0" smtClean="0"/>
              <a:t>Antenna fáziscentrumának külpontossága</a:t>
            </a:r>
            <a:endParaRPr lang="hu-HU" sz="2800" b="1" dirty="0"/>
          </a:p>
        </p:txBody>
      </p:sp>
      <p:sp>
        <p:nvSpPr>
          <p:cNvPr id="5" name="Szövegdoboz 4"/>
          <p:cNvSpPr txBox="1"/>
          <p:nvPr/>
        </p:nvSpPr>
        <p:spPr>
          <a:xfrm>
            <a:off x="323528" y="980728"/>
            <a:ext cx="842493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Az antenna nem a geometriai középpontban észleli a műholdak jeleit, hanem az elektronikai középpontban (fáziscentrumban).</a:t>
            </a:r>
          </a:p>
          <a:p>
            <a:endParaRPr lang="hu-HU" dirty="0" smtClean="0"/>
          </a:p>
          <a:p>
            <a:r>
              <a:rPr lang="hu-HU" dirty="0" smtClean="0"/>
              <a:t>Vízszintes fáziscentrum külpontosság: a fáziscentrum és az antenna geometriai középpontjának függőlegese közötti eltérés. </a:t>
            </a:r>
          </a:p>
          <a:p>
            <a:endParaRPr lang="hu-HU" dirty="0" smtClean="0"/>
          </a:p>
          <a:p>
            <a:r>
              <a:rPr lang="hu-HU" dirty="0" smtClean="0"/>
              <a:t>Magassági fáziscentrum külpontosság: a fáziscentrum és a magassági viszonyítási pont közötti magasságeltérés.</a:t>
            </a:r>
          </a:p>
          <a:p>
            <a:endParaRPr lang="hu-HU" dirty="0" smtClean="0"/>
          </a:p>
          <a:p>
            <a:r>
              <a:rPr lang="hu-HU" dirty="0" smtClean="0"/>
              <a:t>A feldolgozószoftverek a fáziscentrumok koordinátáit határozzák meg. Ha ismerjük a fáziscentrum-külpontosságok értékeit, akkor a meghatározott koordináták átszámíthatók a meghatározandó pontokra (alappontok, részletpontok). Emiatt kell beállítani az antenna-típusokat a feldolgozóprogramokban.</a:t>
            </a:r>
            <a:endParaRPr lang="hu-HU" dirty="0"/>
          </a:p>
        </p:txBody>
      </p:sp>
      <p:pic>
        <p:nvPicPr>
          <p:cNvPr id="6" name="Kép 5" descr="antenna_Typ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8024" y="4365104"/>
            <a:ext cx="4138538" cy="19396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251521" y="908720"/>
            <a:ext cx="85689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A fáziscentrum-külpontosságának figyelembevétele:</a:t>
            </a:r>
          </a:p>
          <a:p>
            <a:endParaRPr lang="hu-HU" dirty="0" smtClean="0"/>
          </a:p>
          <a:p>
            <a:pPr>
              <a:buFontTx/>
              <a:buChar char="-"/>
            </a:pPr>
            <a:r>
              <a:rPr lang="hu-HU" dirty="0" smtClean="0"/>
              <a:t>Ha ugyanolyan antennatípusokat használunk a hálózatban, akkor a hatás kiküszöbölhető (feltéve, hogy nincs egyedi eltérés az antennák között);</a:t>
            </a:r>
          </a:p>
          <a:p>
            <a:pPr>
              <a:buFontTx/>
              <a:buChar char="-"/>
            </a:pPr>
            <a:endParaRPr lang="hu-HU" dirty="0" smtClean="0"/>
          </a:p>
          <a:p>
            <a:pPr>
              <a:buFontTx/>
              <a:buChar char="-"/>
            </a:pPr>
            <a:r>
              <a:rPr lang="hu-HU" dirty="0" smtClean="0"/>
              <a:t> ismételt méréseknél (pl. mozgásvizsgálatok) ügyelünk arra, hogy az egyes pontokon mindig ugyanaz az antenna kerüljön elhelyezésre;</a:t>
            </a:r>
          </a:p>
          <a:p>
            <a:pPr>
              <a:buFontTx/>
              <a:buChar char="-"/>
            </a:pPr>
            <a:endParaRPr lang="hu-HU" dirty="0" smtClean="0"/>
          </a:p>
          <a:p>
            <a:pPr>
              <a:buFontTx/>
              <a:buChar char="-"/>
            </a:pPr>
            <a:r>
              <a:rPr lang="hu-HU" dirty="0" smtClean="0"/>
              <a:t> az antennákat minden esetben észak felé tájoljuk;</a:t>
            </a:r>
          </a:p>
          <a:p>
            <a:pPr>
              <a:buFontTx/>
              <a:buChar char="-"/>
            </a:pPr>
            <a:endParaRPr lang="hu-HU" dirty="0" smtClean="0"/>
          </a:p>
          <a:p>
            <a:pPr>
              <a:buFontTx/>
              <a:buChar char="-"/>
            </a:pPr>
            <a:r>
              <a:rPr lang="hu-HU" dirty="0" smtClean="0"/>
              <a:t> különböző antennák esetén szükséges a fáziscentrum-modellek figyelembevétele (magasságilag több cm-es hibát is okozhatunk, míg vízszintesen a hiba mm-es nagyságrendű)</a:t>
            </a:r>
          </a:p>
          <a:p>
            <a:pPr>
              <a:buFontTx/>
              <a:buChar char="-"/>
            </a:pPr>
            <a:endParaRPr lang="hu-HU" dirty="0" smtClean="0"/>
          </a:p>
          <a:p>
            <a:pPr>
              <a:buFontTx/>
              <a:buChar char="-"/>
            </a:pPr>
            <a:r>
              <a:rPr lang="hu-HU" dirty="0" smtClean="0"/>
              <a:t> ismételt méréseknél, illetve a GNSS infrastruktúra esetén fontos az antennák egyedi kalibrációja.</a:t>
            </a:r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2739041" y="188640"/>
            <a:ext cx="64049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hu-HU" sz="2800" b="1" dirty="0" smtClean="0"/>
              <a:t>Antenna fáziscentrumának külpontossága</a:t>
            </a:r>
            <a:endParaRPr lang="hu-H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2636</TotalTime>
  <Words>1067</Words>
  <Application>Microsoft Office PowerPoint</Application>
  <PresentationFormat>Diavetítés a képernyőre (4:3 oldalarány)</PresentationFormat>
  <Paragraphs>134</Paragraphs>
  <Slides>19</Slides>
  <Notes>0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5" baseType="lpstr">
      <vt:lpstr>Arial</vt:lpstr>
      <vt:lpstr>Calibri</vt:lpstr>
      <vt:lpstr>Symbol</vt:lpstr>
      <vt:lpstr>Times New Roman</vt:lpstr>
      <vt:lpstr>Office-téma</vt:lpstr>
      <vt:lpstr>Equation</vt:lpstr>
      <vt:lpstr>Műholdas helymeghatározás  5. előadás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GNSS elmélete és felhasználása</dc:title>
  <dc:creator>Rozsa Szabolcs</dc:creator>
  <cp:lastModifiedBy>Rozsa Szabolcs</cp:lastModifiedBy>
  <cp:revision>235</cp:revision>
  <dcterms:modified xsi:type="dcterms:W3CDTF">2015-10-26T09:37:31Z</dcterms:modified>
</cp:coreProperties>
</file>