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0" r:id="rId5"/>
    <p:sldId id="261" r:id="rId6"/>
    <p:sldId id="262" r:id="rId7"/>
    <p:sldId id="266" r:id="rId8"/>
    <p:sldId id="263" r:id="rId9"/>
    <p:sldId id="259" r:id="rId10"/>
    <p:sldId id="268" r:id="rId11"/>
    <p:sldId id="270" r:id="rId12"/>
    <p:sldId id="269" r:id="rId13"/>
    <p:sldId id="274" r:id="rId14"/>
    <p:sldId id="276" r:id="rId15"/>
    <p:sldId id="275" r:id="rId16"/>
    <p:sldId id="272" r:id="rId17"/>
    <p:sldId id="277" r:id="rId18"/>
    <p:sldId id="278" r:id="rId19"/>
    <p:sldId id="280" r:id="rId20"/>
    <p:sldId id="271" r:id="rId21"/>
    <p:sldId id="273" r:id="rId22"/>
    <p:sldId id="279" r:id="rId23"/>
    <p:sldId id="281" r:id="rId24"/>
    <p:sldId id="286" r:id="rId25"/>
    <p:sldId id="289" r:id="rId26"/>
    <p:sldId id="288" r:id="rId27"/>
    <p:sldId id="290" r:id="rId28"/>
    <p:sldId id="291" r:id="rId29"/>
    <p:sldId id="292" r:id="rId30"/>
    <p:sldId id="264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99" autoAdjust="0"/>
  </p:normalViewPr>
  <p:slideViewPr>
    <p:cSldViewPr snapToGrid="0">
      <p:cViewPr varScale="1">
        <p:scale>
          <a:sx n="75" d="100"/>
          <a:sy n="75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3C-3158-40DB-BEDF-51677783BCD9}" type="datetimeFigureOut">
              <a:rPr lang="hu-HU" smtClean="0"/>
              <a:t>2016.09.29.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F45A-9706-4F19-86C6-69FAACE0CF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268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3C-3158-40DB-BEDF-51677783BCD9}" type="datetimeFigureOut">
              <a:rPr lang="hu-HU" smtClean="0"/>
              <a:t>2016.09.29.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F45A-9706-4F19-86C6-69FAACE0CF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295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3C-3158-40DB-BEDF-51677783BCD9}" type="datetimeFigureOut">
              <a:rPr lang="hu-HU" smtClean="0"/>
              <a:t>2016.09.29.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F45A-9706-4F19-86C6-69FAACE0CF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028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3C-3158-40DB-BEDF-51677783BCD9}" type="datetimeFigureOut">
              <a:rPr lang="hu-HU" smtClean="0"/>
              <a:t>2016.09.29.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F45A-9706-4F19-86C6-69FAACE0CF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575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3C-3158-40DB-BEDF-51677783BCD9}" type="datetimeFigureOut">
              <a:rPr lang="hu-HU" smtClean="0"/>
              <a:t>2016.09.29.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F45A-9706-4F19-86C6-69FAACE0CF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03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3C-3158-40DB-BEDF-51677783BCD9}" type="datetimeFigureOut">
              <a:rPr lang="hu-HU" smtClean="0"/>
              <a:t>2016.09.29.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F45A-9706-4F19-86C6-69FAACE0CF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67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3C-3158-40DB-BEDF-51677783BCD9}" type="datetimeFigureOut">
              <a:rPr lang="hu-HU" smtClean="0"/>
              <a:t>2016.09.29.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F45A-9706-4F19-86C6-69FAACE0CF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38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3C-3158-40DB-BEDF-51677783BCD9}" type="datetimeFigureOut">
              <a:rPr lang="hu-HU" smtClean="0"/>
              <a:t>2016.09.29.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F45A-9706-4F19-86C6-69FAACE0CF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495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3C-3158-40DB-BEDF-51677783BCD9}" type="datetimeFigureOut">
              <a:rPr lang="hu-HU" smtClean="0"/>
              <a:t>2016.09.29.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F45A-9706-4F19-86C6-69FAACE0CF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34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3C-3158-40DB-BEDF-51677783BCD9}" type="datetimeFigureOut">
              <a:rPr lang="hu-HU" smtClean="0"/>
              <a:t>2016.09.29.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F45A-9706-4F19-86C6-69FAACE0CF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43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3C-3158-40DB-BEDF-51677783BCD9}" type="datetimeFigureOut">
              <a:rPr lang="hu-HU" smtClean="0"/>
              <a:t>2016.09.29.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F45A-9706-4F19-86C6-69FAACE0CF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018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323C-3158-40DB-BEDF-51677783BCD9}" type="datetimeFigureOut">
              <a:rPr lang="hu-HU" smtClean="0"/>
              <a:t>2016.09.29.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0F45A-9706-4F19-86C6-69FAACE0CF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415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84.206.45.44/gnweb_index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84.206.45.44:2101/sourcetable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Geodéziai Alapmunkálatok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Vízszintes/3D </a:t>
            </a:r>
            <a:r>
              <a:rPr lang="hu-HU" dirty="0" err="1" smtClean="0"/>
              <a:t>alappontsűrítés</a:t>
            </a:r>
            <a:r>
              <a:rPr lang="hu-HU" dirty="0" smtClean="0"/>
              <a:t> GNSS technikával (módszerek, előírások, minőségbiztosítás, GNSS infrastruktúra szolgáltatásai)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46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Országos </a:t>
            </a:r>
            <a:r>
              <a:rPr lang="hu-HU" dirty="0" err="1" smtClean="0"/>
              <a:t>alapponthálózatok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Vízszintes: </a:t>
            </a:r>
          </a:p>
          <a:p>
            <a:pPr>
              <a:buFontTx/>
              <a:buChar char="-"/>
            </a:pPr>
            <a:r>
              <a:rPr lang="hu-HU" dirty="0" smtClean="0"/>
              <a:t>az </a:t>
            </a:r>
            <a:r>
              <a:rPr lang="hu-HU" dirty="0"/>
              <a:t>Egységes Országos Vízszintes </a:t>
            </a:r>
            <a:r>
              <a:rPr lang="hu-HU" dirty="0" err="1"/>
              <a:t>Alapponthálózat</a:t>
            </a:r>
            <a:r>
              <a:rPr lang="hu-HU" dirty="0"/>
              <a:t> (EOVA) I–IV. </a:t>
            </a:r>
            <a:r>
              <a:rPr lang="hu-HU" dirty="0" smtClean="0"/>
              <a:t>rendű </a:t>
            </a:r>
            <a:r>
              <a:rPr lang="hu-HU" dirty="0"/>
              <a:t>pontjai</a:t>
            </a:r>
            <a:r>
              <a:rPr lang="hu-HU" dirty="0" smtClean="0"/>
              <a:t>,</a:t>
            </a:r>
          </a:p>
          <a:p>
            <a:pPr>
              <a:buFontTx/>
              <a:buChar char="-"/>
            </a:pPr>
            <a:r>
              <a:rPr lang="hu-HU" dirty="0"/>
              <a:t>az állam által fenntartott aktív GNSS (Global </a:t>
            </a:r>
            <a:r>
              <a:rPr lang="hu-HU" dirty="0" err="1"/>
              <a:t>Navigation</a:t>
            </a:r>
            <a:r>
              <a:rPr lang="hu-HU" dirty="0"/>
              <a:t> </a:t>
            </a:r>
            <a:r>
              <a:rPr lang="hu-HU" dirty="0" err="1"/>
              <a:t>Satellite</a:t>
            </a:r>
            <a:r>
              <a:rPr lang="hu-HU" dirty="0"/>
              <a:t> Systems) hálózat hazai </a:t>
            </a:r>
            <a:r>
              <a:rPr lang="hu-HU" dirty="0" smtClean="0"/>
              <a:t>állomásai</a:t>
            </a:r>
          </a:p>
          <a:p>
            <a:pPr>
              <a:buFontTx/>
              <a:buChar char="-"/>
            </a:pPr>
            <a:r>
              <a:rPr lang="hu-HU" dirty="0"/>
              <a:t>a Magyar GPS </a:t>
            </a:r>
            <a:r>
              <a:rPr lang="hu-HU" dirty="0" err="1"/>
              <a:t>Geodinamikai</a:t>
            </a:r>
            <a:r>
              <a:rPr lang="hu-HU" dirty="0"/>
              <a:t> Alaphálózat pontjai (MGGA</a:t>
            </a:r>
            <a:r>
              <a:rPr lang="hu-HU" dirty="0" smtClean="0"/>
              <a:t>),</a:t>
            </a:r>
          </a:p>
          <a:p>
            <a:pPr>
              <a:buFontTx/>
              <a:buChar char="-"/>
            </a:pPr>
            <a:r>
              <a:rPr lang="hu-HU" dirty="0"/>
              <a:t>az Országos GPS Hálózat pontjai (OGPSH</a:t>
            </a:r>
            <a:r>
              <a:rPr lang="hu-HU" dirty="0" smtClean="0"/>
              <a:t>).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38200" y="5397500"/>
            <a:ext cx="8731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Geodéziai építmények: a felsőrendű hálózat kiemelt pontjain épített vasbeton mérőtornyok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9166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Országos </a:t>
            </a:r>
            <a:r>
              <a:rPr lang="hu-HU" dirty="0" err="1" smtClean="0"/>
              <a:t>alapponthálózatok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Magassági: </a:t>
            </a:r>
          </a:p>
          <a:p>
            <a:pPr>
              <a:buFontTx/>
              <a:buChar char="-"/>
            </a:pPr>
            <a:r>
              <a:rPr lang="hu-HU" dirty="0"/>
              <a:t>az Egységes Országos Magassági </a:t>
            </a:r>
            <a:r>
              <a:rPr lang="hu-HU" dirty="0" err="1"/>
              <a:t>Alapponthálózat</a:t>
            </a:r>
            <a:r>
              <a:rPr lang="hu-HU" dirty="0"/>
              <a:t> (EOMA) I–III. </a:t>
            </a:r>
            <a:r>
              <a:rPr lang="hu-HU" dirty="0" err="1"/>
              <a:t>rendû</a:t>
            </a:r>
            <a:r>
              <a:rPr lang="hu-HU" dirty="0"/>
              <a:t> pontjai</a:t>
            </a:r>
            <a:r>
              <a:rPr lang="hu-HU" dirty="0" smtClean="0"/>
              <a:t>,</a:t>
            </a:r>
          </a:p>
          <a:p>
            <a:pPr>
              <a:buFontTx/>
              <a:buChar char="-"/>
            </a:pPr>
            <a:r>
              <a:rPr lang="hu-HU" dirty="0"/>
              <a:t>a </a:t>
            </a:r>
            <a:r>
              <a:rPr lang="hu-HU" dirty="0" err="1" smtClean="0"/>
              <a:t>Bendefy-féle</a:t>
            </a:r>
            <a:r>
              <a:rPr lang="hu-HU" dirty="0" smtClean="0"/>
              <a:t> </a:t>
            </a:r>
            <a:r>
              <a:rPr lang="hu-HU" dirty="0"/>
              <a:t>magassági hálózat I–III. </a:t>
            </a:r>
            <a:r>
              <a:rPr lang="hu-HU" dirty="0" err="1"/>
              <a:t>rendû</a:t>
            </a:r>
            <a:r>
              <a:rPr lang="hu-HU" dirty="0"/>
              <a:t> alappontjai</a:t>
            </a:r>
            <a:r>
              <a:rPr lang="hu-HU" dirty="0" smtClean="0"/>
              <a:t>,</a:t>
            </a:r>
          </a:p>
          <a:p>
            <a:pPr>
              <a:buFontTx/>
              <a:buChar char="-"/>
            </a:pPr>
            <a:r>
              <a:rPr lang="hu-HU" dirty="0"/>
              <a:t>az Integrált Geodéziai </a:t>
            </a:r>
            <a:r>
              <a:rPr lang="hu-HU" dirty="0" err="1"/>
              <a:t>Alapponthálózat</a:t>
            </a:r>
            <a:r>
              <a:rPr lang="hu-HU" dirty="0"/>
              <a:t> (INGA) pontjai</a:t>
            </a:r>
            <a:r>
              <a:rPr lang="hu-HU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929132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Műveletek a kifejlesztett alaphálózatok alappontjaival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hu-HU" b="1" dirty="0" smtClean="0"/>
              <a:t>Helyszínelés</a:t>
            </a:r>
            <a:r>
              <a:rPr lang="hu-HU" b="1" dirty="0"/>
              <a:t>:</a:t>
            </a:r>
            <a:r>
              <a:rPr lang="hu-HU" dirty="0"/>
              <a:t> az alappontok állapotának rendszeres időközönként történő helyszíni ellenőrzése</a:t>
            </a:r>
          </a:p>
          <a:p>
            <a:pPr>
              <a:buFontTx/>
              <a:buChar char="-"/>
            </a:pPr>
            <a:r>
              <a:rPr lang="hu-HU" b="1" dirty="0"/>
              <a:t>Karbantartás:</a:t>
            </a:r>
            <a:r>
              <a:rPr lang="hu-HU" dirty="0"/>
              <a:t> általában a helyszíneléssel egybekötve az alappontok pontjeleinek a karbantartása (gyomtalanítás, festés, jelzőkövek pótlása stb</a:t>
            </a:r>
            <a:r>
              <a:rPr lang="hu-HU" dirty="0" smtClean="0"/>
              <a:t>.)</a:t>
            </a:r>
          </a:p>
          <a:p>
            <a:pPr>
              <a:buFontTx/>
              <a:buChar char="-"/>
            </a:pPr>
            <a:r>
              <a:rPr lang="hu-HU" b="1" dirty="0"/>
              <a:t>Helyreállítás:</a:t>
            </a:r>
            <a:r>
              <a:rPr lang="hu-HU" dirty="0"/>
              <a:t> rongált alaphálózati pontok helyreállítása (földalatti jelek érintetlenek)</a:t>
            </a:r>
          </a:p>
          <a:p>
            <a:pPr>
              <a:buFontTx/>
              <a:buChar char="-"/>
            </a:pPr>
            <a:r>
              <a:rPr lang="hu-HU" b="1" dirty="0" smtClean="0"/>
              <a:t>Áthelyezés:</a:t>
            </a:r>
            <a:r>
              <a:rPr lang="hu-HU" dirty="0" smtClean="0"/>
              <a:t> még ép alaphálózati pont más helyen történő létesítése az eredeti elbontásával </a:t>
            </a:r>
          </a:p>
          <a:p>
            <a:pPr marL="0" indent="0">
              <a:buNone/>
            </a:pPr>
            <a:r>
              <a:rPr lang="hu-HU" dirty="0" smtClean="0"/>
              <a:t>-  </a:t>
            </a:r>
            <a:r>
              <a:rPr lang="hu-HU" b="1" dirty="0" smtClean="0"/>
              <a:t>Pótlás:</a:t>
            </a:r>
            <a:r>
              <a:rPr lang="hu-HU" dirty="0" smtClean="0"/>
              <a:t> elpusztult pont pótlása</a:t>
            </a:r>
          </a:p>
          <a:p>
            <a:pPr>
              <a:buFontTx/>
              <a:buChar char="-"/>
            </a:pPr>
            <a:r>
              <a:rPr lang="hu-HU" b="1" dirty="0" smtClean="0"/>
              <a:t>Megszűntetés:</a:t>
            </a:r>
            <a:r>
              <a:rPr lang="hu-HU" dirty="0" smtClean="0"/>
              <a:t> elpusztult pont megszűntetése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563100" y="6207126"/>
            <a:ext cx="226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>
                <a:solidFill>
                  <a:schemeClr val="bg1">
                    <a:lumMod val="65000"/>
                  </a:schemeClr>
                </a:solidFill>
              </a:rPr>
              <a:t>51/2014. VM rendelet</a:t>
            </a:r>
            <a:endParaRPr lang="hu-HU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0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Alappontok helyszínelése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MFH kétévente helyszíneli:</a:t>
            </a:r>
          </a:p>
          <a:p>
            <a:pPr lvl="2"/>
            <a:r>
              <a:rPr lang="hu-HU" dirty="0" smtClean="0"/>
              <a:t>EOVA felsőrendű hálózati pontjait, </a:t>
            </a:r>
          </a:p>
          <a:p>
            <a:pPr lvl="2"/>
            <a:r>
              <a:rPr lang="hu-HU" dirty="0" smtClean="0"/>
              <a:t>az OGPSH pontokat</a:t>
            </a:r>
          </a:p>
          <a:p>
            <a:pPr lvl="2"/>
            <a:r>
              <a:rPr lang="hu-HU" dirty="0" smtClean="0"/>
              <a:t>az EOMA pontokat, és</a:t>
            </a:r>
          </a:p>
          <a:p>
            <a:pPr lvl="2"/>
            <a:r>
              <a:rPr lang="hu-HU" dirty="0" smtClean="0"/>
              <a:t>az INGA pontokat</a:t>
            </a:r>
          </a:p>
          <a:p>
            <a:r>
              <a:rPr lang="hu-HU" dirty="0" smtClean="0"/>
              <a:t>A MFH tízévente helyszíneli:</a:t>
            </a:r>
          </a:p>
          <a:p>
            <a:pPr lvl="2"/>
            <a:r>
              <a:rPr lang="hu-HU" dirty="0" smtClean="0"/>
              <a:t>Az EOVA IV. rendű pontjait</a:t>
            </a:r>
          </a:p>
          <a:p>
            <a:pPr lvl="2"/>
            <a:r>
              <a:rPr lang="hu-HU" dirty="0" smtClean="0"/>
              <a:t>a </a:t>
            </a:r>
            <a:r>
              <a:rPr lang="hu-HU" dirty="0" err="1"/>
              <a:t>Bendeffy-féle</a:t>
            </a:r>
            <a:r>
              <a:rPr lang="hu-HU" dirty="0"/>
              <a:t> magassági hálózat I–III. </a:t>
            </a:r>
            <a:r>
              <a:rPr lang="hu-HU" dirty="0" err="1"/>
              <a:t>rendû</a:t>
            </a:r>
            <a:r>
              <a:rPr lang="hu-HU" dirty="0"/>
              <a:t> </a:t>
            </a:r>
            <a:r>
              <a:rPr lang="hu-HU" dirty="0" smtClean="0"/>
              <a:t>alappontjait.</a:t>
            </a:r>
          </a:p>
          <a:p>
            <a:r>
              <a:rPr lang="hu-HU" dirty="0" smtClean="0"/>
              <a:t>A FÖMI kétévente helyszíneli:</a:t>
            </a:r>
          </a:p>
          <a:p>
            <a:pPr lvl="2"/>
            <a:r>
              <a:rPr lang="hu-HU" dirty="0" smtClean="0"/>
              <a:t>Az aktív GNSS hálózat pontjait</a:t>
            </a:r>
          </a:p>
          <a:p>
            <a:pPr lvl="2"/>
            <a:r>
              <a:rPr lang="hu-HU" dirty="0" smtClean="0"/>
              <a:t>Az MGGA pontjait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4627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Alappontok helyszínelése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helyszínelés során vizsgálandó</a:t>
            </a:r>
          </a:p>
          <a:p>
            <a:pPr lvl="2"/>
            <a:r>
              <a:rPr lang="hu-HU" dirty="0" smtClean="0"/>
              <a:t>Az állandósított pontjel, védőberendezés, illetve figyelemfelhívó jel állapota</a:t>
            </a:r>
          </a:p>
          <a:p>
            <a:pPr lvl="2"/>
            <a:r>
              <a:rPr lang="hu-HU" dirty="0" smtClean="0"/>
              <a:t>A helyszínrajzi adatok helyessége, a környezet változása -&gt; pontleírás -&gt; </a:t>
            </a:r>
            <a:r>
              <a:rPr lang="hu-HU" dirty="0" err="1" smtClean="0"/>
              <a:t>FÖMI-hez</a:t>
            </a:r>
            <a:endParaRPr lang="hu-HU" dirty="0" smtClean="0"/>
          </a:p>
          <a:p>
            <a:pPr lvl="2"/>
            <a:r>
              <a:rPr lang="hu-HU" dirty="0" smtClean="0"/>
              <a:t>A pontjelet hordozó műtárgy állapotát</a:t>
            </a:r>
          </a:p>
          <a:p>
            <a:r>
              <a:rPr lang="hu-HU" dirty="0" smtClean="0"/>
              <a:t>A MFH évente:</a:t>
            </a:r>
          </a:p>
          <a:p>
            <a:pPr lvl="2"/>
            <a:r>
              <a:rPr lang="hu-HU" dirty="0" smtClean="0"/>
              <a:t>Jelenti a helyszínelés eredményét (pontok, megállapítások, a helyreállításról/pótlásokról szóló beszámoló)</a:t>
            </a:r>
          </a:p>
          <a:p>
            <a:r>
              <a:rPr lang="hu-HU" dirty="0" smtClean="0"/>
              <a:t>A FÖMI évente:</a:t>
            </a:r>
          </a:p>
          <a:p>
            <a:pPr lvl="2"/>
            <a:r>
              <a:rPr lang="hu-HU" dirty="0" smtClean="0"/>
              <a:t>Összefoglaló jelentést készít a felelős miniszternek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4557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Alappontok helyszínelése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Ha a MFH a helyszínelés során pontpusztulást észlel:</a:t>
            </a:r>
          </a:p>
          <a:p>
            <a:pPr lvl="2"/>
            <a:r>
              <a:rPr lang="hu-HU" dirty="0"/>
              <a:t>Értesíti a </a:t>
            </a:r>
            <a:r>
              <a:rPr lang="hu-HU" dirty="0" err="1"/>
              <a:t>FÖMI-t</a:t>
            </a:r>
            <a:r>
              <a:rPr lang="hu-HU" dirty="0"/>
              <a:t> (8 nap)</a:t>
            </a:r>
          </a:p>
          <a:p>
            <a:pPr lvl="2"/>
            <a:r>
              <a:rPr lang="hu-HU" dirty="0"/>
              <a:t>A FÖMI 15 napon belül dönt a pótlásról/törlésről</a:t>
            </a:r>
          </a:p>
          <a:p>
            <a:pPr lvl="2"/>
            <a:r>
              <a:rPr lang="hu-HU" dirty="0"/>
              <a:t>Pótlás esetén az MFH felszólítja a kötelezettet, hogy a pont pótlását 60 napon belül kezdje meg, amiről tájékoztatnia kell az </a:t>
            </a:r>
            <a:r>
              <a:rPr lang="hu-HU" dirty="0" err="1"/>
              <a:t>MFH-t</a:t>
            </a:r>
            <a:r>
              <a:rPr lang="hu-HU" dirty="0"/>
              <a:t>.</a:t>
            </a:r>
          </a:p>
          <a:p>
            <a:pPr lvl="2"/>
            <a:r>
              <a:rPr lang="hu-HU" dirty="0"/>
              <a:t>Ha nem, akkor MFH helyreállíttat, majd kifizetteti a kötelezettel.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7368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Magassági </a:t>
            </a:r>
            <a:r>
              <a:rPr lang="hu-HU" dirty="0" err="1" smtClean="0"/>
              <a:t>alapponthálózati</a:t>
            </a:r>
            <a:r>
              <a:rPr lang="hu-HU" dirty="0" smtClean="0"/>
              <a:t> pontok karbantartása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Bekerített </a:t>
            </a:r>
            <a:r>
              <a:rPr lang="hu-HU" dirty="0" err="1" smtClean="0"/>
              <a:t>főalappontok</a:t>
            </a:r>
            <a:r>
              <a:rPr lang="hu-HU" dirty="0" smtClean="0"/>
              <a:t> kerítésének oszlopait fehérre, vasrészeit feketére kell festeni</a:t>
            </a:r>
          </a:p>
          <a:p>
            <a:r>
              <a:rPr lang="hu-HU" dirty="0"/>
              <a:t>a szintezési csapokat, tárcsákat, gombokat </a:t>
            </a:r>
            <a:r>
              <a:rPr lang="hu-HU" dirty="0" err="1"/>
              <a:t>rozsdamentesíteni</a:t>
            </a:r>
            <a:r>
              <a:rPr lang="hu-HU" dirty="0"/>
              <a:t> kell, majd időjárásálló festékkel feketére </a:t>
            </a:r>
            <a:r>
              <a:rPr lang="hu-HU" dirty="0" smtClean="0"/>
              <a:t>kell lefesteni,</a:t>
            </a:r>
          </a:p>
          <a:p>
            <a:r>
              <a:rPr lang="hu-HU" dirty="0"/>
              <a:t>szintezési kövek környékét 1 méteren belüli körben gyomtalanítani kell, magát a követ időjárásálló </a:t>
            </a:r>
            <a:r>
              <a:rPr lang="hu-HU" dirty="0" smtClean="0"/>
              <a:t>fehér festékkel</a:t>
            </a:r>
            <a:r>
              <a:rPr lang="hu-HU" dirty="0"/>
              <a:t>, a gombot rozsdamentesítés után időjárásálló fekete festékkel kell lefesteni</a:t>
            </a:r>
            <a:r>
              <a:rPr lang="hu-HU" dirty="0" smtClean="0"/>
              <a:t>,</a:t>
            </a:r>
          </a:p>
          <a:p>
            <a:r>
              <a:rPr lang="hu-HU" dirty="0"/>
              <a:t>a fúrt </a:t>
            </a:r>
            <a:r>
              <a:rPr lang="hu-HU" dirty="0" err="1"/>
              <a:t>főalappontok</a:t>
            </a:r>
            <a:r>
              <a:rPr lang="hu-HU" dirty="0"/>
              <a:t> és K pontok jelzőköveit időjárásálló fehér festékkel kell </a:t>
            </a:r>
            <a:r>
              <a:rPr lang="hu-HU" dirty="0" smtClean="0"/>
              <a:t>lefesteni</a:t>
            </a:r>
          </a:p>
          <a:p>
            <a:r>
              <a:rPr lang="hu-HU" dirty="0" smtClean="0"/>
              <a:t>a </a:t>
            </a:r>
            <a:r>
              <a:rPr lang="hu-HU" dirty="0"/>
              <a:t>figyelemfelhívó jeleket, amennyiben festésük megkopott, újra kell festeni</a:t>
            </a:r>
          </a:p>
        </p:txBody>
      </p:sp>
    </p:spTree>
    <p:extLst>
      <p:ext uri="{BB962C8B-B14F-4D97-AF65-F5344CB8AC3E}">
        <p14:creationId xmlns:p14="http://schemas.microsoft.com/office/powerpoint/2010/main" val="573313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Magassági </a:t>
            </a:r>
            <a:r>
              <a:rPr lang="hu-HU" dirty="0" err="1" smtClean="0"/>
              <a:t>alapponthálózati</a:t>
            </a:r>
            <a:r>
              <a:rPr lang="hu-HU" dirty="0" smtClean="0"/>
              <a:t> </a:t>
            </a:r>
            <a:r>
              <a:rPr lang="hu-HU" dirty="0"/>
              <a:t>pontok karbantartása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 fúrt </a:t>
            </a:r>
            <a:r>
              <a:rPr lang="hu-HU" dirty="0" err="1" smtClean="0"/>
              <a:t>ikerfőpont</a:t>
            </a:r>
            <a:r>
              <a:rPr lang="hu-HU" dirty="0" smtClean="0"/>
              <a:t>, vagy K pont figyelemfelhívó jele, illetve jelzőköve elpusztult, azt pótolni kell</a:t>
            </a:r>
          </a:p>
          <a:p>
            <a:pPr lvl="2"/>
            <a:r>
              <a:rPr lang="hu-HU" dirty="0" smtClean="0"/>
              <a:t>a </a:t>
            </a:r>
            <a:r>
              <a:rPr lang="hu-HU" dirty="0" err="1" smtClean="0"/>
              <a:t>fedlap</a:t>
            </a:r>
            <a:r>
              <a:rPr lang="hu-HU" dirty="0" smtClean="0"/>
              <a:t> eléréséig az alappontot  fel kell tárni,</a:t>
            </a:r>
          </a:p>
          <a:p>
            <a:pPr lvl="2"/>
            <a:r>
              <a:rPr lang="hu-HU" dirty="0" smtClean="0"/>
              <a:t>a </a:t>
            </a:r>
            <a:r>
              <a:rPr lang="hu-HU" dirty="0"/>
              <a:t>fedőlap fölé 20x20x60 cm nagyságú KA jelű beton jelzőkövet kell elhelyezni.</a:t>
            </a:r>
          </a:p>
          <a:p>
            <a:pPr lvl="2"/>
            <a:r>
              <a:rPr lang="hu-HU" dirty="0" smtClean="0"/>
              <a:t>a </a:t>
            </a:r>
            <a:r>
              <a:rPr lang="hu-HU" dirty="0"/>
              <a:t>pontot a környező tereptárgyakhoz egyértelműen azonosítható módon be kell mérni és a pontleírásra fel kell vezetni.</a:t>
            </a:r>
          </a:p>
          <a:p>
            <a:pPr lvl="2"/>
            <a:r>
              <a:rPr lang="hu-HU" i="1" dirty="0" smtClean="0"/>
              <a:t>a</a:t>
            </a:r>
            <a:r>
              <a:rPr lang="pt-BR" dirty="0" smtClean="0"/>
              <a:t> </a:t>
            </a:r>
            <a:r>
              <a:rPr lang="pt-BR" dirty="0"/>
              <a:t>pontnak dm pontos EOV koordinátákat kell adni</a:t>
            </a:r>
            <a:r>
              <a:rPr lang="pt-BR" dirty="0" smtClean="0"/>
              <a:t>.</a:t>
            </a:r>
            <a:endParaRPr lang="hu-HU" dirty="0" smtClean="0"/>
          </a:p>
          <a:p>
            <a:pPr lvl="2"/>
            <a:r>
              <a:rPr lang="hu-HU" dirty="0"/>
              <a:t>A figyelemfelhívó jelet földfelszín felett 1,2–1,6 méterre kiállóan kell elhelyezni vasalt </a:t>
            </a:r>
            <a:r>
              <a:rPr lang="hu-HU" dirty="0" smtClean="0"/>
              <a:t>betonoszloppal,legalább </a:t>
            </a:r>
            <a:r>
              <a:rPr lang="hu-HU" dirty="0"/>
              <a:t>50 cm mélyen kell leásni és a földben helyszínen csömöszölt betontömbbel megerősíteni. </a:t>
            </a:r>
            <a:r>
              <a:rPr lang="hu-HU" dirty="0" smtClean="0"/>
              <a:t>A figyelemfelhívó </a:t>
            </a:r>
            <a:r>
              <a:rPr lang="hu-HU" dirty="0"/>
              <a:t>jel felső harmadát piros, az alsó kétharmadát fehér színű olajfestékkel kell befesteni.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45757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Vízszintes </a:t>
            </a:r>
            <a:r>
              <a:rPr lang="hu-HU" dirty="0" err="1" smtClean="0"/>
              <a:t>alapponthálózati</a:t>
            </a:r>
            <a:r>
              <a:rPr lang="hu-HU" dirty="0" smtClean="0"/>
              <a:t> </a:t>
            </a:r>
            <a:r>
              <a:rPr lang="hu-HU" dirty="0"/>
              <a:t>pontok karbantartása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földmérési jelet meg kell tisztítani, </a:t>
            </a:r>
          </a:p>
          <a:p>
            <a:r>
              <a:rPr lang="hu-HU" dirty="0" smtClean="0"/>
              <a:t>Le kell festeni időjárásálló fehér festékkel,</a:t>
            </a:r>
          </a:p>
          <a:p>
            <a:r>
              <a:rPr lang="hu-HU" dirty="0" smtClean="0"/>
              <a:t>Környezetét gyomtalanítani kell,</a:t>
            </a:r>
          </a:p>
          <a:p>
            <a:r>
              <a:rPr lang="hu-HU" dirty="0" smtClean="0"/>
              <a:t>A szétbontott vasbetonlapos </a:t>
            </a:r>
            <a:r>
              <a:rPr lang="hu-HU" dirty="0" err="1" smtClean="0"/>
              <a:t>vedőberendezést</a:t>
            </a:r>
            <a:r>
              <a:rPr lang="hu-HU" dirty="0" smtClean="0"/>
              <a:t> helyre kell állítani.</a:t>
            </a:r>
          </a:p>
        </p:txBody>
      </p:sp>
    </p:spTree>
    <p:extLst>
      <p:ext uri="{BB962C8B-B14F-4D97-AF65-F5344CB8AC3E}">
        <p14:creationId xmlns:p14="http://schemas.microsoft.com/office/powerpoint/2010/main" val="643065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Ellenőrzés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MFH alaphálózatokkal kapcsolatos tevékenységét a FÖMI kétévente ellenőrzi:</a:t>
            </a:r>
          </a:p>
          <a:p>
            <a:pPr lvl="2"/>
            <a:r>
              <a:rPr lang="hu-HU" dirty="0" smtClean="0"/>
              <a:t>Terepi, irodai, helyszínelési, karbantartási, valamint a pontok pótlásával, nyilvántartásával és adatszolgáltatásával kapcsolatos feladatok végrehajtásának, valamint</a:t>
            </a:r>
          </a:p>
          <a:p>
            <a:pPr lvl="2"/>
            <a:r>
              <a:rPr lang="hu-HU" dirty="0" smtClean="0"/>
              <a:t>Az államot megillető közérdekű használati jog bejegyzésének ellenőrzésére.</a:t>
            </a:r>
          </a:p>
          <a:p>
            <a:pPr lvl="2"/>
            <a:r>
              <a:rPr lang="hu-HU" b="1" u="sng" dirty="0"/>
              <a:t>http://map.fomi.hu/alappont/</a:t>
            </a:r>
            <a:endParaRPr lang="hu-HU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08881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Vízszintes/3D </a:t>
            </a:r>
            <a:r>
              <a:rPr lang="hu-HU" dirty="0" err="1" smtClean="0"/>
              <a:t>alapponthálózatok</a:t>
            </a:r>
            <a:r>
              <a:rPr lang="hu-HU" dirty="0" smtClean="0"/>
              <a:t> felépítése (EOVA, OGPSH, MGGH)</a:t>
            </a:r>
          </a:p>
          <a:p>
            <a:r>
              <a:rPr lang="hu-HU" dirty="0" err="1" smtClean="0"/>
              <a:t>Alappontsűrítések</a:t>
            </a:r>
            <a:r>
              <a:rPr lang="hu-HU" dirty="0" smtClean="0"/>
              <a:t> előírásai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alappontsűrítés</a:t>
            </a:r>
            <a:r>
              <a:rPr lang="hu-HU" dirty="0" smtClean="0"/>
              <a:t> menete (meghatározási terv, mérési technológiák, feldolgozás, dokumentálás, állami átvétel)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alappontsűrítéshez</a:t>
            </a:r>
            <a:r>
              <a:rPr lang="hu-HU" dirty="0" smtClean="0"/>
              <a:t> felhasználható GNSS szolgáltatások: az aktív GNSS hálózat</a:t>
            </a:r>
          </a:p>
          <a:p>
            <a:r>
              <a:rPr lang="hu-HU" dirty="0" smtClean="0"/>
              <a:t>Transzformációs eljárások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80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Alappontok áthelyezése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Az elpusztult vízszintes alaphálózati pontot lehetőleg azon a földrészleten kell pótolni, ahol az eredeti pont volt. Ha ez nem célszerű/megvalósítható, akkor más földrészlet is szóba jöhet.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(Magassági alappontnál az eredeti helyen történő pótlás kifejezetten TILOS!)</a:t>
            </a:r>
          </a:p>
          <a:p>
            <a:endParaRPr lang="hu-HU" dirty="0"/>
          </a:p>
          <a:p>
            <a:r>
              <a:rPr lang="hu-HU" dirty="0" smtClean="0"/>
              <a:t>Vízszintes és magassági meghatározottság tekintetében ki kell elégíteni az eredeti ponttal szemben támasztott pontossági követelményeket, valamint a figyelembe kell venni a pont hosszú távú fennmaradását.</a:t>
            </a:r>
          </a:p>
          <a:p>
            <a:r>
              <a:rPr lang="hu-HU" dirty="0" smtClean="0"/>
              <a:t>Az áthelyezett alappontnak ugyanolyan rendűnek kell lennie, mint az áthelyezendőnek.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300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Alappontok áthelyezése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Az áthelyezést a megyei földhivataloknál kell kérelmezni (kivéve a </a:t>
            </a:r>
            <a:r>
              <a:rPr lang="hu-HU" dirty="0" err="1" smtClean="0"/>
              <a:t>GNSSNet.hu</a:t>
            </a:r>
            <a:r>
              <a:rPr lang="hu-HU" dirty="0" smtClean="0"/>
              <a:t> és </a:t>
            </a:r>
            <a:r>
              <a:rPr lang="hu-HU" dirty="0" err="1" smtClean="0"/>
              <a:t>MGGA-t</a:t>
            </a:r>
            <a:r>
              <a:rPr lang="hu-HU" dirty="0" smtClean="0"/>
              <a:t>):</a:t>
            </a:r>
          </a:p>
          <a:p>
            <a:pPr lvl="2"/>
            <a:r>
              <a:rPr lang="hu-HU" dirty="0" smtClean="0"/>
              <a:t>Nyilatkozni kell a költségek vállalásáról.</a:t>
            </a:r>
          </a:p>
          <a:p>
            <a:pPr lvl="2"/>
            <a:r>
              <a:rPr lang="hu-HU" dirty="0" smtClean="0"/>
              <a:t>Megyei FH továbbítja a </a:t>
            </a:r>
            <a:r>
              <a:rPr lang="hu-HU" dirty="0" err="1" smtClean="0"/>
              <a:t>FÖMI-nek</a:t>
            </a:r>
            <a:r>
              <a:rPr lang="hu-HU" dirty="0" smtClean="0"/>
              <a:t> (8 nap)</a:t>
            </a:r>
          </a:p>
          <a:p>
            <a:pPr lvl="2"/>
            <a:r>
              <a:rPr lang="hu-HU" dirty="0" smtClean="0"/>
              <a:t>A FÖMI 15 napon belül dönt az áthelyezés/pótlás engedélyezéséről vagy annak elutasításáról</a:t>
            </a:r>
          </a:p>
          <a:p>
            <a:r>
              <a:rPr lang="hu-HU" dirty="0" err="1" smtClean="0"/>
              <a:t>GNSSNet.hu</a:t>
            </a:r>
            <a:r>
              <a:rPr lang="hu-HU" dirty="0" smtClean="0"/>
              <a:t> és MGGA pontok áthelyezését a </a:t>
            </a:r>
            <a:r>
              <a:rPr lang="hu-HU" dirty="0" err="1" smtClean="0"/>
              <a:t>FÖMI-nél</a:t>
            </a:r>
            <a:r>
              <a:rPr lang="hu-HU" dirty="0" smtClean="0"/>
              <a:t> kell kérvényezni.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Vízszintes és magassági meghatározottság tekintetében ki kell elégíteni az eredeti ponttal szemben támasztott pontossági követelményeket, valamint a figyelembe kell venni a pont hosszú távú fennmaradását.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1708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Alappontok áthelyezése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Műszaki követelmények:</a:t>
            </a:r>
          </a:p>
          <a:p>
            <a:pPr lvl="2"/>
            <a:r>
              <a:rPr lang="hu-HU" dirty="0" smtClean="0"/>
              <a:t>Nyilatkozni kell a költségek vállalásáról.</a:t>
            </a:r>
          </a:p>
          <a:p>
            <a:pPr lvl="2"/>
            <a:r>
              <a:rPr lang="hu-HU" dirty="0" smtClean="0"/>
              <a:t>Megyei FH továbbítja a </a:t>
            </a:r>
            <a:r>
              <a:rPr lang="hu-HU" dirty="0" err="1" smtClean="0"/>
              <a:t>FÖMI-nek</a:t>
            </a:r>
            <a:r>
              <a:rPr lang="hu-HU" dirty="0" smtClean="0"/>
              <a:t> (8 nap)</a:t>
            </a:r>
          </a:p>
          <a:p>
            <a:pPr lvl="2"/>
            <a:r>
              <a:rPr lang="hu-HU" dirty="0" smtClean="0"/>
              <a:t>A FÖMI 15 napon belül dönt az áthelyezés/pótlás engedélyezéséről vagy annak elutasításáról</a:t>
            </a:r>
          </a:p>
          <a:p>
            <a:r>
              <a:rPr lang="hu-HU" dirty="0" err="1" smtClean="0"/>
              <a:t>GNSSNet.hu</a:t>
            </a:r>
            <a:r>
              <a:rPr lang="hu-HU" dirty="0" smtClean="0"/>
              <a:t> és MGGA pontok áthelyezését a </a:t>
            </a:r>
            <a:r>
              <a:rPr lang="hu-HU" dirty="0" err="1" smtClean="0"/>
              <a:t>FÖMI-nél</a:t>
            </a:r>
            <a:r>
              <a:rPr lang="hu-HU" dirty="0" smtClean="0"/>
              <a:t> kell kérvényezni.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Vízszintes és magassági meghatározottság tekintetében ki kell elégíteni az eredeti ponttal szemben támasztott pontossági követelményeket, valamint a figyelembe kell venni a pont hosszú távú fennmaradását. </a:t>
            </a:r>
            <a:r>
              <a:rPr lang="hu-HU" sz="2200" i="1" dirty="0" smtClean="0"/>
              <a:t>(A3 és A5 szabályzatok)</a:t>
            </a:r>
            <a:endParaRPr lang="hu-HU" i="1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6299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Alappontok áthelyezésének, pótlásának dokumentálása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64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4800" dirty="0"/>
              <a:t>1. Vízszintes </a:t>
            </a:r>
            <a:r>
              <a:rPr lang="hu-HU" sz="4800" dirty="0" err="1"/>
              <a:t>alapponthálózati</a:t>
            </a:r>
            <a:r>
              <a:rPr lang="hu-HU" sz="4800" dirty="0"/>
              <a:t> pont esetén:</a:t>
            </a:r>
          </a:p>
          <a:p>
            <a:pPr marL="0" indent="0">
              <a:buNone/>
            </a:pPr>
            <a:r>
              <a:rPr lang="hu-HU" sz="4800" i="1" dirty="0"/>
              <a:t>a) </a:t>
            </a:r>
            <a:r>
              <a:rPr lang="hu-HU" sz="4800" dirty="0"/>
              <a:t>műszaki leírás az alkalmazott technológiáról;</a:t>
            </a:r>
          </a:p>
          <a:p>
            <a:pPr marL="0" indent="0">
              <a:buNone/>
            </a:pPr>
            <a:r>
              <a:rPr lang="hu-HU" sz="4800" i="1" dirty="0"/>
              <a:t>b) </a:t>
            </a:r>
            <a:r>
              <a:rPr lang="hu-HU" sz="4800" dirty="0"/>
              <a:t>műszer kalibrálási jegyzőkönyv;</a:t>
            </a:r>
          </a:p>
          <a:p>
            <a:pPr marL="0" indent="0">
              <a:buNone/>
            </a:pPr>
            <a:r>
              <a:rPr lang="hu-HU" sz="4800" i="1" dirty="0"/>
              <a:t>c) </a:t>
            </a:r>
            <a:r>
              <a:rPr lang="hu-HU" sz="4800" dirty="0"/>
              <a:t>koordináta jegyzék a meghatározásba bevont és az újonnan létesített </a:t>
            </a:r>
            <a:r>
              <a:rPr lang="hu-HU" sz="4800" dirty="0" err="1"/>
              <a:t>alapponthálózati</a:t>
            </a:r>
            <a:r>
              <a:rPr lang="hu-HU" sz="4800" dirty="0"/>
              <a:t> pontokról</a:t>
            </a:r>
            <a:r>
              <a:rPr lang="hu-HU" sz="4800" dirty="0" smtClean="0"/>
              <a:t>;</a:t>
            </a:r>
          </a:p>
          <a:p>
            <a:pPr marL="0" indent="0">
              <a:buNone/>
            </a:pPr>
            <a:r>
              <a:rPr lang="hu-HU" sz="4800" i="1" dirty="0"/>
              <a:t>d) </a:t>
            </a:r>
            <a:r>
              <a:rPr lang="hu-HU" sz="4800" u="sng" dirty="0">
                <a:solidFill>
                  <a:srgbClr val="FF0000"/>
                </a:solidFill>
              </a:rPr>
              <a:t>pontleírások </a:t>
            </a:r>
            <a:r>
              <a:rPr lang="hu-HU" sz="4800" dirty="0"/>
              <a:t>a felhasznált és az új </a:t>
            </a:r>
            <a:r>
              <a:rPr lang="hu-HU" sz="4800" dirty="0" err="1"/>
              <a:t>alapponthálózati</a:t>
            </a:r>
            <a:r>
              <a:rPr lang="hu-HU" sz="4800" dirty="0"/>
              <a:t> pontról;</a:t>
            </a:r>
          </a:p>
          <a:p>
            <a:pPr marL="0" indent="0">
              <a:buNone/>
            </a:pPr>
            <a:r>
              <a:rPr lang="hu-HU" sz="4800" i="1" dirty="0"/>
              <a:t>e) </a:t>
            </a:r>
            <a:r>
              <a:rPr lang="hu-HU" sz="4800" dirty="0"/>
              <a:t>vízszintes I–III. rendű pont és IV. rendű főpont, valamint IV. rendű </a:t>
            </a:r>
            <a:r>
              <a:rPr lang="hu-HU" sz="4800" dirty="0" err="1"/>
              <a:t>magaspontok</a:t>
            </a:r>
            <a:r>
              <a:rPr lang="hu-HU" sz="4800" dirty="0"/>
              <a:t> esetén </a:t>
            </a:r>
            <a:r>
              <a:rPr lang="hu-HU" sz="4800" u="sng" dirty="0">
                <a:solidFill>
                  <a:srgbClr val="FF0000"/>
                </a:solidFill>
              </a:rPr>
              <a:t>törzslapot </a:t>
            </a:r>
            <a:r>
              <a:rPr lang="hu-HU" sz="4800" dirty="0"/>
              <a:t>is </a:t>
            </a:r>
            <a:r>
              <a:rPr lang="hu-HU" sz="4800" dirty="0" smtClean="0"/>
              <a:t>kell készíteni</a:t>
            </a:r>
            <a:r>
              <a:rPr lang="hu-HU" sz="4800" dirty="0"/>
              <a:t>;</a:t>
            </a:r>
          </a:p>
          <a:p>
            <a:pPr marL="0" indent="0">
              <a:buNone/>
            </a:pPr>
            <a:r>
              <a:rPr lang="hu-HU" sz="4800" i="1" dirty="0"/>
              <a:t>f) </a:t>
            </a:r>
            <a:r>
              <a:rPr lang="hu-HU" sz="4800" dirty="0"/>
              <a:t>fotó dokumentáció az </a:t>
            </a:r>
            <a:r>
              <a:rPr lang="hu-HU" sz="4800" dirty="0" err="1"/>
              <a:t>alapponthálózati</a:t>
            </a:r>
            <a:r>
              <a:rPr lang="hu-HU" sz="4800" dirty="0"/>
              <a:t> pontról és környezetéről;</a:t>
            </a:r>
          </a:p>
          <a:p>
            <a:pPr marL="0" indent="0">
              <a:buNone/>
            </a:pPr>
            <a:r>
              <a:rPr lang="hu-HU" sz="4800" i="1" dirty="0"/>
              <a:t>g) </a:t>
            </a:r>
            <a:r>
              <a:rPr lang="hu-HU" sz="4800" u="sng" dirty="0">
                <a:solidFill>
                  <a:srgbClr val="FF0000"/>
                </a:solidFill>
              </a:rPr>
              <a:t>kitűzési jegyzőkönyv</a:t>
            </a:r>
            <a:r>
              <a:rPr lang="hu-HU" sz="4800" dirty="0"/>
              <a:t>;</a:t>
            </a:r>
          </a:p>
          <a:p>
            <a:pPr marL="0" indent="0">
              <a:buNone/>
            </a:pPr>
            <a:r>
              <a:rPr lang="hu-HU" sz="4800" i="1" dirty="0"/>
              <a:t>h) </a:t>
            </a:r>
            <a:r>
              <a:rPr lang="hu-HU" sz="4800" dirty="0"/>
              <a:t>mérési jegyzőkönyv, digitális mérési adatok;</a:t>
            </a:r>
          </a:p>
          <a:p>
            <a:pPr marL="0" indent="0">
              <a:buNone/>
            </a:pPr>
            <a:r>
              <a:rPr lang="hu-HU" sz="4800" i="1" dirty="0"/>
              <a:t>i) </a:t>
            </a:r>
            <a:r>
              <a:rPr lang="hu-HU" sz="4800" dirty="0"/>
              <a:t>számítási munkarész, jegyzőkönyv:</a:t>
            </a:r>
          </a:p>
          <a:p>
            <a:pPr marL="0" indent="0">
              <a:buNone/>
            </a:pPr>
            <a:r>
              <a:rPr lang="hu-HU" sz="4800" i="1" dirty="0" err="1"/>
              <a:t>ia</a:t>
            </a:r>
            <a:r>
              <a:rPr lang="hu-HU" sz="4800" i="1" dirty="0"/>
              <a:t>) </a:t>
            </a:r>
            <a:r>
              <a:rPr lang="hu-HU" sz="4800" dirty="0"/>
              <a:t>hagyományos meghatározás esetén koordináta és magasság számítási és kiegyenlítési jegyzőkönyv;</a:t>
            </a:r>
          </a:p>
          <a:p>
            <a:pPr marL="0" indent="0">
              <a:buNone/>
            </a:pPr>
            <a:r>
              <a:rPr lang="hu-HU" sz="4800" i="1" dirty="0" err="1"/>
              <a:t>ib</a:t>
            </a:r>
            <a:r>
              <a:rPr lang="hu-HU" sz="4800" i="1" dirty="0"/>
              <a:t>) </a:t>
            </a:r>
            <a:r>
              <a:rPr lang="hu-HU" sz="4800" dirty="0"/>
              <a:t>GNSS technológiával történő meghatározás esetén kiegyenlítési jegyzőkönyv, vetületi átszámítási</a:t>
            </a:r>
          </a:p>
          <a:p>
            <a:pPr marL="0" indent="0">
              <a:buNone/>
            </a:pPr>
            <a:r>
              <a:rPr lang="hu-HU" sz="4800" dirty="0"/>
              <a:t>jegyzőkönyv (WGS 84 transzformáció EOV vetületre);</a:t>
            </a:r>
          </a:p>
          <a:p>
            <a:pPr marL="0" indent="0">
              <a:buNone/>
            </a:pPr>
            <a:r>
              <a:rPr lang="hu-HU" sz="4800" i="1" dirty="0" err="1"/>
              <a:t>ic</a:t>
            </a:r>
            <a:r>
              <a:rPr lang="hu-HU" sz="4800" i="1" dirty="0"/>
              <a:t>) </a:t>
            </a:r>
            <a:r>
              <a:rPr lang="hu-HU" sz="4800" u="sng" dirty="0">
                <a:solidFill>
                  <a:srgbClr val="FF0000"/>
                </a:solidFill>
              </a:rPr>
              <a:t>meghatározási, illetve kiegyenlítési vázlat</a:t>
            </a:r>
            <a:r>
              <a:rPr lang="hu-HU" sz="4800" dirty="0"/>
              <a:t>;</a:t>
            </a:r>
          </a:p>
          <a:p>
            <a:pPr marL="0" indent="0">
              <a:buNone/>
            </a:pPr>
            <a:r>
              <a:rPr lang="hu-HU" sz="4800" i="1" dirty="0"/>
              <a:t>j) </a:t>
            </a:r>
            <a:r>
              <a:rPr lang="hu-HU" sz="4800" dirty="0"/>
              <a:t>földmérési jel elhelyezését biztosító közérdekű használati jog bejegyzéséhez szükséges vázlat;</a:t>
            </a:r>
          </a:p>
          <a:p>
            <a:pPr marL="0" indent="0">
              <a:buNone/>
            </a:pPr>
            <a:r>
              <a:rPr lang="hu-HU" sz="4800" i="1" dirty="0"/>
              <a:t>k) </a:t>
            </a:r>
            <a:r>
              <a:rPr lang="hu-HU" sz="4800" dirty="0"/>
              <a:t>ingatlanügyi hatóság igazolása a bemutatási jegyzőkönyv átvételéről;</a:t>
            </a:r>
          </a:p>
          <a:p>
            <a:pPr marL="0" indent="0">
              <a:buNone/>
            </a:pPr>
            <a:r>
              <a:rPr lang="hu-HU" sz="4800" i="1" dirty="0"/>
              <a:t>l) </a:t>
            </a:r>
            <a:r>
              <a:rPr lang="hu-HU" sz="4800" dirty="0"/>
              <a:t>belső vizsgálat dokumentálása.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5162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Alapvázlat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6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IV. rendű </a:t>
            </a:r>
            <a:r>
              <a:rPr lang="hu-HU" sz="2000" dirty="0" err="1" smtClean="0"/>
              <a:t>alappontsűrítés</a:t>
            </a:r>
            <a:r>
              <a:rPr lang="hu-HU" sz="2000" dirty="0" smtClean="0"/>
              <a:t> (A3)</a:t>
            </a:r>
          </a:p>
          <a:p>
            <a:pPr>
              <a:buFontTx/>
              <a:buChar char="-"/>
            </a:pPr>
            <a:r>
              <a:rPr lang="hu-HU" sz="2000" dirty="0" smtClean="0"/>
              <a:t>1:25000 méretarány, EOTR </a:t>
            </a:r>
            <a:r>
              <a:rPr lang="hu-HU" sz="2000" dirty="0" err="1" smtClean="0"/>
              <a:t>szelvényezésű</a:t>
            </a:r>
            <a:r>
              <a:rPr lang="hu-HU" sz="2000" dirty="0" smtClean="0"/>
              <a:t> topográfiai térképlapokon</a:t>
            </a:r>
          </a:p>
          <a:p>
            <a:pPr>
              <a:buFontTx/>
              <a:buChar char="-"/>
            </a:pPr>
            <a:r>
              <a:rPr lang="hu-HU" sz="2000" dirty="0" smtClean="0"/>
              <a:t>Tartalmazza valamennyi EOVA alappontot (I-III. rendű, IV. rendű főpont, IV. rendű), iránypontot valamint a régi háromszögelési hálózat munkaterületre eső háromszögelési pontjait</a:t>
            </a:r>
          </a:p>
          <a:p>
            <a:pPr lvl="2">
              <a:buFontTx/>
              <a:buChar char="-"/>
            </a:pPr>
            <a:r>
              <a:rPr lang="hu-HU" sz="1200" dirty="0" smtClean="0"/>
              <a:t>Felsőrendű pontok: 3 és 5 mm átmérőjű kettős kör, belső kör tussal kitöltve</a:t>
            </a:r>
          </a:p>
          <a:p>
            <a:pPr lvl="2">
              <a:buFontTx/>
              <a:buChar char="-"/>
            </a:pPr>
            <a:r>
              <a:rPr lang="hu-HU" sz="1200" dirty="0" smtClean="0"/>
              <a:t>Negyedrendű főpontok + adott negyedrendű alappontok: 3 </a:t>
            </a:r>
            <a:r>
              <a:rPr lang="hu-HU" sz="1200" dirty="0" smtClean="0"/>
              <a:t>és </a:t>
            </a:r>
            <a:r>
              <a:rPr lang="hu-HU" sz="1200" dirty="0" smtClean="0"/>
              <a:t>5 mm átmérőjű kettős kör kitöltés nélkül</a:t>
            </a:r>
          </a:p>
          <a:p>
            <a:pPr lvl="2">
              <a:buFontTx/>
              <a:buChar char="-"/>
            </a:pPr>
            <a:r>
              <a:rPr lang="hu-HU" sz="1200" dirty="0" smtClean="0"/>
              <a:t>Iránypontok: 5 mm átmérőjű kitöltés nélküli kör</a:t>
            </a:r>
          </a:p>
          <a:p>
            <a:pPr lvl="2">
              <a:buFontTx/>
              <a:buChar char="-"/>
            </a:pPr>
            <a:r>
              <a:rPr lang="hu-HU" sz="1200" dirty="0" smtClean="0"/>
              <a:t>Az alappontok számát a rövidített változattal, azaz az 1:100000-es szelvény számának elhagyásával kell megírni 3mm-es betűmérettel</a:t>
            </a:r>
          </a:p>
          <a:p>
            <a:pPr lvl="2">
              <a:buFontTx/>
              <a:buChar char="-"/>
            </a:pPr>
            <a:r>
              <a:rPr lang="hu-HU" sz="1200" dirty="0" smtClean="0"/>
              <a:t>Régi háromszögelési hálózat pontjai: 3mm-es átmérőjű kör. A kör belsejét különféle színnel kell kitölteni a meghatározás éve, vetülete, stb. szerint.</a:t>
            </a:r>
          </a:p>
          <a:p>
            <a:pPr>
              <a:buFontTx/>
              <a:buChar char="-"/>
            </a:pPr>
            <a:r>
              <a:rPr lang="hu-HU" sz="2000" dirty="0" smtClean="0"/>
              <a:t>Tartalmazza a felsőrendű EOMA pontokat</a:t>
            </a:r>
          </a:p>
          <a:p>
            <a:pPr lvl="2">
              <a:buFontTx/>
              <a:buChar char="-"/>
            </a:pPr>
            <a:r>
              <a:rPr lang="hu-HU" sz="1200" dirty="0" smtClean="0"/>
              <a:t>3 mm-es kör, két oldalán vízszintes 3-3mm hosszú vonallal (kék tussal)</a:t>
            </a:r>
          </a:p>
          <a:p>
            <a:pPr>
              <a:buFontTx/>
              <a:buChar char="-"/>
            </a:pPr>
            <a:r>
              <a:rPr lang="hu-HU" sz="2000" dirty="0" smtClean="0"/>
              <a:t>1:100000-es EOTR térképlap száma</a:t>
            </a:r>
          </a:p>
          <a:p>
            <a:pPr>
              <a:buFontTx/>
              <a:buChar char="-"/>
            </a:pPr>
            <a:r>
              <a:rPr lang="hu-HU" sz="2000" dirty="0" smtClean="0"/>
              <a:t>Kitűzési vázlat alapjaként is szolgál</a:t>
            </a:r>
          </a:p>
          <a:p>
            <a:pPr marL="0" indent="0">
              <a:buNone/>
            </a:pP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831810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szemlélés és kitűzés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647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sz="1800" dirty="0" smtClean="0"/>
              <a:t>Pontleírásokat aktualizálni kell</a:t>
            </a:r>
          </a:p>
          <a:p>
            <a:pPr>
              <a:buFontTx/>
              <a:buChar char="-"/>
            </a:pPr>
            <a:r>
              <a:rPr lang="hu-HU" sz="1800" dirty="0" smtClean="0"/>
              <a:t>A szemlélés eredménye a pont állapotára vonatkozóan</a:t>
            </a:r>
          </a:p>
          <a:p>
            <a:pPr>
              <a:buFontTx/>
              <a:buChar char="-"/>
            </a:pPr>
            <a:r>
              <a:rPr lang="hu-HU" sz="1800" dirty="0" smtClean="0"/>
              <a:t>Összelátási körülmények, építendő ideiglenes pontjel típusa</a:t>
            </a:r>
          </a:p>
          <a:p>
            <a:pPr>
              <a:buFontTx/>
              <a:buChar char="-"/>
            </a:pPr>
            <a:r>
              <a:rPr lang="hu-HU" sz="1800" dirty="0" smtClean="0"/>
              <a:t>Újonnan kitűzött pont esetén:</a:t>
            </a:r>
          </a:p>
          <a:p>
            <a:pPr lvl="2">
              <a:buFontTx/>
              <a:buChar char="-"/>
            </a:pPr>
            <a:r>
              <a:rPr lang="hu-HU" sz="1600" dirty="0" smtClean="0"/>
              <a:t>Pont száma,</a:t>
            </a:r>
          </a:p>
          <a:p>
            <a:pPr lvl="2">
              <a:buFontTx/>
              <a:buChar char="-"/>
            </a:pPr>
            <a:r>
              <a:rPr lang="hu-HU" sz="1600" dirty="0" smtClean="0"/>
              <a:t>Helyszínrajza</a:t>
            </a:r>
          </a:p>
          <a:p>
            <a:pPr lvl="2">
              <a:buFontTx/>
              <a:buChar char="-"/>
            </a:pPr>
            <a:r>
              <a:rPr lang="hu-HU" sz="1600" dirty="0" smtClean="0"/>
              <a:t>Pont végleges megjelölésének a típusa</a:t>
            </a:r>
          </a:p>
          <a:p>
            <a:pPr lvl="2">
              <a:buFontTx/>
              <a:buChar char="-"/>
            </a:pPr>
            <a:r>
              <a:rPr lang="hu-HU" sz="1600" dirty="0" smtClean="0"/>
              <a:t>Pont helye</a:t>
            </a:r>
          </a:p>
          <a:p>
            <a:pPr lvl="2">
              <a:buFontTx/>
              <a:buChar char="-"/>
            </a:pPr>
            <a:r>
              <a:rPr lang="hu-HU" sz="1600" dirty="0" smtClean="0"/>
              <a:t>Szemlélés és kitűzés egyéb adatai</a:t>
            </a:r>
          </a:p>
          <a:p>
            <a:pPr lvl="2">
              <a:buFontTx/>
              <a:buChar char="-"/>
            </a:pPr>
            <a:r>
              <a:rPr lang="hu-HU" sz="1600" dirty="0" smtClean="0"/>
              <a:t>A meghatározáshoz szükséges oldalak összelátási viszonyai</a:t>
            </a:r>
          </a:p>
          <a:p>
            <a:pPr>
              <a:buFontTx/>
              <a:buChar char="-"/>
            </a:pPr>
            <a:r>
              <a:rPr lang="hu-HU" sz="1800" dirty="0" smtClean="0"/>
              <a:t>Az újonnan kitűzött helyet fel kell szerkeszteni az alapvázlatra (5 mm-es </a:t>
            </a:r>
            <a:r>
              <a:rPr lang="hu-HU" sz="1800" dirty="0" err="1" smtClean="0"/>
              <a:t>átm</a:t>
            </a:r>
            <a:r>
              <a:rPr lang="hu-HU" sz="1800" dirty="0" smtClean="0"/>
              <a:t>. kör + pontszám)</a:t>
            </a:r>
          </a:p>
          <a:p>
            <a:pPr lvl="2">
              <a:buFontTx/>
              <a:buChar char="-"/>
            </a:pPr>
            <a:endParaRPr lang="hu-HU" sz="1000" dirty="0" smtClean="0"/>
          </a:p>
        </p:txBody>
      </p:sp>
    </p:spTree>
    <p:extLst>
      <p:ext uri="{BB962C8B-B14F-4D97-AF65-F5344CB8AC3E}">
        <p14:creationId xmlns:p14="http://schemas.microsoft.com/office/powerpoint/2010/main" val="2438514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meghatározási terv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Az alapvázlat tartalma + a meghatározandó pontok + a meghatározás módja</a:t>
            </a:r>
            <a:endParaRPr lang="hu-HU" sz="2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838200" y="2420936"/>
            <a:ext cx="10515600" cy="368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000" dirty="0" smtClean="0"/>
              <a:t>Jelölések:</a:t>
            </a:r>
          </a:p>
          <a:p>
            <a:pPr>
              <a:buFontTx/>
              <a:buChar char="-"/>
            </a:pPr>
            <a:r>
              <a:rPr lang="hu-HU" sz="2000" dirty="0" smtClean="0"/>
              <a:t>felsőrendű: 3 és 5 mm-es átmérőjű kör, a belső kör tussal kitöltve</a:t>
            </a:r>
          </a:p>
          <a:p>
            <a:pPr>
              <a:buFontTx/>
              <a:buChar char="-"/>
            </a:pPr>
            <a:r>
              <a:rPr lang="hu-HU" sz="2000" dirty="0" smtClean="0"/>
              <a:t>IV. rendű főpont: 3 mm-es átmérőjű kör, tussal kitöltve</a:t>
            </a:r>
          </a:p>
          <a:p>
            <a:pPr>
              <a:buFontTx/>
              <a:buChar char="-"/>
            </a:pPr>
            <a:r>
              <a:rPr lang="hu-HU" sz="2000" dirty="0" smtClean="0"/>
              <a:t>adott és meghatározandó IV. rendű főpont: 3 mm-es átmérőjű kör, kitöltés nélkül</a:t>
            </a:r>
          </a:p>
          <a:p>
            <a:pPr>
              <a:buFontTx/>
              <a:buChar char="-"/>
            </a:pPr>
            <a:r>
              <a:rPr lang="hu-HU" sz="2000" dirty="0" smtClean="0"/>
              <a:t>Pontszám: mint az alapvázlaton</a:t>
            </a:r>
          </a:p>
          <a:p>
            <a:pPr>
              <a:buFontTx/>
              <a:buChar char="-"/>
            </a:pPr>
            <a:r>
              <a:rPr lang="hu-HU" sz="2000" dirty="0" smtClean="0"/>
              <a:t>1:25000 térképlap száma</a:t>
            </a:r>
          </a:p>
          <a:p>
            <a:pPr>
              <a:buFontTx/>
              <a:buChar char="-"/>
            </a:pP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1294806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meghatározási terv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838200" y="1690688"/>
            <a:ext cx="10515600" cy="3687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000" dirty="0" smtClean="0"/>
              <a:t>Felrajzolandó:</a:t>
            </a:r>
          </a:p>
          <a:p>
            <a:pPr>
              <a:buFontTx/>
              <a:buChar char="-"/>
            </a:pPr>
            <a:r>
              <a:rPr lang="hu-HU" sz="2000" dirty="0" smtClean="0"/>
              <a:t>Mérhető irányok, távolságok az adott és a meghatározandó pontokról a kitűzési jegyzőkönyv alapján</a:t>
            </a:r>
          </a:p>
          <a:p>
            <a:pPr>
              <a:buFontTx/>
              <a:buChar char="-"/>
            </a:pPr>
            <a:r>
              <a:rPr lang="hu-HU" sz="2000" dirty="0" smtClean="0"/>
              <a:t>Oda-vissza mérhető irányok folytonos vonallal, az egy irányból mérhetőeket az irányzott pontnál szaggatni kell</a:t>
            </a:r>
          </a:p>
          <a:p>
            <a:pPr>
              <a:buFontTx/>
              <a:buChar char="-"/>
            </a:pPr>
            <a:r>
              <a:rPr lang="hu-HU" sz="2000" dirty="0" smtClean="0"/>
              <a:t>Mérhető távolság: az összekötő vékony vonal közepén puha ceruzával rajzolt vastag vonal</a:t>
            </a:r>
          </a:p>
          <a:p>
            <a:pPr>
              <a:buFontTx/>
              <a:buChar char="-"/>
            </a:pPr>
            <a:r>
              <a:rPr lang="hu-HU" sz="2000" dirty="0" smtClean="0"/>
              <a:t>Mérési terv készítése:</a:t>
            </a:r>
          </a:p>
          <a:p>
            <a:pPr lvl="1">
              <a:buFontTx/>
              <a:buChar char="-"/>
            </a:pPr>
            <a:r>
              <a:rPr lang="hu-HU" sz="1600" dirty="0" smtClean="0"/>
              <a:t>A kijelölt meghatározó és tájékozó irányokat vékony fekete vonallal ki kell húzni</a:t>
            </a:r>
          </a:p>
          <a:p>
            <a:pPr lvl="1">
              <a:buFontTx/>
              <a:buChar char="-"/>
            </a:pPr>
            <a:r>
              <a:rPr lang="hu-HU" sz="1600" dirty="0" smtClean="0"/>
              <a:t>Mérendő oda-vissza irányok folytonosak, az egyik irányból mért irányokat az irányzott pont felől 15 mm hosszban meg kell szaggatni</a:t>
            </a:r>
          </a:p>
          <a:p>
            <a:pPr lvl="1">
              <a:buFontTx/>
              <a:buChar char="-"/>
            </a:pPr>
            <a:r>
              <a:rPr lang="hu-HU" sz="1600" dirty="0" smtClean="0"/>
              <a:t>Pontjelet áthúzni nem szabad, körívvel meg kell kerülni.</a:t>
            </a:r>
          </a:p>
          <a:p>
            <a:pPr lvl="1">
              <a:buFontTx/>
              <a:buChar char="-"/>
            </a:pPr>
            <a:r>
              <a:rPr lang="hu-HU" sz="1600" dirty="0" smtClean="0"/>
              <a:t>Irányvonalakat a pontok jelölése előtt 2 mm-el abba kell hagyni</a:t>
            </a:r>
          </a:p>
          <a:p>
            <a:pPr lvl="1">
              <a:buFontTx/>
              <a:buChar char="-"/>
            </a:pPr>
            <a:r>
              <a:rPr lang="hu-HU" sz="1600" dirty="0" smtClean="0"/>
              <a:t>Sokszögvonalak: 0,6mm-es vastag vonal + az adott pontoknál 1,5mm-es kitöltött kör</a:t>
            </a:r>
          </a:p>
          <a:p>
            <a:pPr lvl="1">
              <a:buFontTx/>
              <a:buChar char="-"/>
            </a:pPr>
            <a:r>
              <a:rPr lang="hu-HU" sz="1600" dirty="0" smtClean="0"/>
              <a:t>Ha a sokszögvonal csomóponthoz csatlakozik, akkor ha a sokszögvonalat felhasználjuk a csomópont meghatározásához, akkor nyilat helyezünk el a sokszögvonal végén</a:t>
            </a:r>
          </a:p>
          <a:p>
            <a:pPr lvl="1">
              <a:buFontTx/>
              <a:buChar char="-"/>
            </a:pPr>
            <a:r>
              <a:rPr lang="hu-HU" sz="1600" dirty="0" smtClean="0"/>
              <a:t>Távolságmérések: 4 mm hosszú, 0,6mm vastag vonal az irány közepén. Csak távolságmérés esetén a vonal mindkét végét szaggatni kell.</a:t>
            </a:r>
          </a:p>
          <a:p>
            <a:pPr>
              <a:buFontTx/>
              <a:buChar char="-"/>
            </a:pP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927554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meghatározási terv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838200" y="1360488"/>
            <a:ext cx="10515600" cy="5230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000" dirty="0" smtClean="0"/>
              <a:t>A meghatározó jelzések – pontonkénti számítás esetén</a:t>
            </a:r>
          </a:p>
          <a:p>
            <a:pPr>
              <a:buFontTx/>
              <a:buChar char="-"/>
            </a:pPr>
            <a:r>
              <a:rPr lang="hu-HU" sz="2000" dirty="0" smtClean="0"/>
              <a:t>tájékozó irány: az álláspontot jelölő kör szélétől 8 mm távolságban az irányvonalra rajzolt 1mm átmérőjű kitöltött kis kör</a:t>
            </a:r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r>
              <a:rPr lang="hu-HU" sz="2000" dirty="0" smtClean="0"/>
              <a:t>előmetsző irány (külső-irány): a meghatározandó pontnál az irányvonalra rajzolt 4 mm hosszúságú vastag vonal</a:t>
            </a:r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r>
              <a:rPr lang="hu-HU" sz="2000" dirty="0" smtClean="0"/>
              <a:t>oda-vissza mért irány (külső-belső irány): a meghatározandó pontnál két db 4 mm hosszúságú vastag vonal 1,5 mm közzel</a:t>
            </a:r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r>
              <a:rPr lang="hu-HU" sz="2000" dirty="0" smtClean="0"/>
              <a:t>Oldalmetsző/hátrametsző irány (belső irány): a meghatározandó pontnál az irányvonalra rajzolt 4 mm hosszú vonal és kitöltött kis kör 1,5 mm közzel</a:t>
            </a:r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r>
              <a:rPr lang="hu-HU" sz="2000" dirty="0" smtClean="0"/>
              <a:t>Meghatározó távolság: a távolságmérést jelző vastag vonal meghatározandó pont felé eső végén nyíl (együttesen meghatározandó két pont között mért távolságmérés esetén mindkét irányban nyíl)</a:t>
            </a:r>
          </a:p>
        </p:txBody>
      </p:sp>
    </p:spTree>
    <p:extLst>
      <p:ext uri="{BB962C8B-B14F-4D97-AF65-F5344CB8AC3E}">
        <p14:creationId xmlns:p14="http://schemas.microsoft.com/office/powerpoint/2010/main" val="1472518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meghatározási terv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838200" y="1360488"/>
            <a:ext cx="10515600" cy="5230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000" dirty="0" smtClean="0"/>
              <a:t>A meghatározó jelzések – együttes kiegyenlítés esetén</a:t>
            </a:r>
          </a:p>
          <a:p>
            <a:pPr lvl="1">
              <a:buFontTx/>
              <a:buChar char="-"/>
            </a:pPr>
            <a:r>
              <a:rPr lang="hu-HU" sz="1600" dirty="0"/>
              <a:t>A kijelölt meghatározó és tájékozó irányokat vékony fekete vonallal ki kell húzni</a:t>
            </a:r>
          </a:p>
          <a:p>
            <a:pPr lvl="1">
              <a:buFontTx/>
              <a:buChar char="-"/>
            </a:pPr>
            <a:r>
              <a:rPr lang="hu-HU" sz="1600" dirty="0"/>
              <a:t>Mérendő oda-vissza irányok folytonosak, az egyik irányból mért irányokat az irányzott pont felől 15 mm hosszban meg kell szaggatni</a:t>
            </a:r>
          </a:p>
          <a:p>
            <a:pPr lvl="1">
              <a:buFontTx/>
              <a:buChar char="-"/>
            </a:pPr>
            <a:r>
              <a:rPr lang="hu-HU" sz="1600" dirty="0"/>
              <a:t>Pontjelet áthúzni nem szabad, körívvel meg kell kerülni.</a:t>
            </a:r>
          </a:p>
          <a:p>
            <a:pPr lvl="1">
              <a:buFontTx/>
              <a:buChar char="-"/>
            </a:pPr>
            <a:r>
              <a:rPr lang="hu-HU" sz="1600" dirty="0"/>
              <a:t>Irányvonalakat a pontok jelölése előtt 2 mm-el abba kell </a:t>
            </a:r>
            <a:r>
              <a:rPr lang="hu-HU" sz="1600" dirty="0" smtClean="0"/>
              <a:t>hagyni</a:t>
            </a:r>
          </a:p>
          <a:p>
            <a:pPr lvl="1">
              <a:buFontTx/>
              <a:buChar char="-"/>
            </a:pPr>
            <a:r>
              <a:rPr lang="hu-HU" sz="1600" dirty="0"/>
              <a:t>Távolságmérések: 4 mm hosszú, 0,6mm vastag vonal az irány közepén. Csak távolságmérés esetén a vonal mindkét végét szaggatni kell</a:t>
            </a:r>
            <a:r>
              <a:rPr lang="hu-HU" sz="1600" dirty="0" smtClean="0"/>
              <a:t>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04367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56" y="1978025"/>
            <a:ext cx="6422644" cy="450543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EOVA felépítése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Egységes Országos Vízszintes </a:t>
            </a:r>
            <a:r>
              <a:rPr lang="hu-HU" dirty="0" smtClean="0"/>
              <a:t>Alaphálózat (keretláncolat)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72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Pontjelek vetítése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 távcsőállásban, egymásra merőleges irányokból</a:t>
            </a:r>
          </a:p>
          <a:p>
            <a:r>
              <a:rPr lang="hu-HU" dirty="0" smtClean="0"/>
              <a:t>Vetített ponthely: az így kapott négyszög súlypontja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2463800" y="3848100"/>
            <a:ext cx="6794500" cy="17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V="1">
            <a:off x="2489200" y="4279900"/>
            <a:ext cx="6743700" cy="6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H="1">
            <a:off x="5448300" y="2832100"/>
            <a:ext cx="177800" cy="260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5905500" y="2844800"/>
            <a:ext cx="50800" cy="267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826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zövegdoboz 3"/>
          <p:cNvSpPr txBox="1">
            <a:spLocks noChangeArrowheads="1"/>
          </p:cNvSpPr>
          <p:nvPr/>
        </p:nvSpPr>
        <p:spPr bwMode="auto">
          <a:xfrm>
            <a:off x="2482850" y="188914"/>
            <a:ext cx="8185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u-HU" altLang="hu-HU" sz="2800" b="1"/>
              <a:t>A GNSSNet.hu szolgáltatásai</a:t>
            </a:r>
            <a:endParaRPr lang="hu-HU" altLang="hu-HU" sz="2000" b="1"/>
          </a:p>
        </p:txBody>
      </p:sp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992314" y="836613"/>
            <a:ext cx="8135937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DGPS stream: SGO_DGPS_RTCM2.1 (Monor állomásról)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RTK streamek: (a rover helyétől függően a legközelebbi bázisállomásról kapunk adatokat):</a:t>
            </a:r>
          </a:p>
          <a:p>
            <a:pPr lvl="2" eaLnBrk="1" hangingPunct="1">
              <a:spcBef>
                <a:spcPct val="0"/>
              </a:spcBef>
            </a:pPr>
            <a:r>
              <a:rPr lang="hu-HU" altLang="hu-HU" sz="1800"/>
              <a:t> SGO_RTK_CMR;</a:t>
            </a:r>
          </a:p>
          <a:p>
            <a:pPr lvl="2" eaLnBrk="1" hangingPunct="1">
              <a:spcBef>
                <a:spcPct val="0"/>
              </a:spcBef>
            </a:pPr>
            <a:r>
              <a:rPr lang="hu-HU" altLang="hu-HU" sz="1800"/>
              <a:t> SGO_RTK_RTCM2.3;</a:t>
            </a:r>
          </a:p>
          <a:p>
            <a:pPr lvl="2" eaLnBrk="1" hangingPunct="1">
              <a:spcBef>
                <a:spcPct val="0"/>
              </a:spcBef>
            </a:pPr>
            <a:r>
              <a:rPr lang="hu-HU" altLang="hu-HU" sz="1800"/>
              <a:t> SGO_RTK_RTCM3.0;</a:t>
            </a:r>
          </a:p>
          <a:p>
            <a:pPr lvl="2" eaLnBrk="1" hangingPunct="1">
              <a:spcBef>
                <a:spcPct val="0"/>
              </a:spcBef>
            </a:pPr>
            <a:r>
              <a:rPr lang="hu-HU" altLang="hu-HU" sz="1800"/>
              <a:t> SGO_RTK_RTCM3.0_GLO;</a:t>
            </a:r>
          </a:p>
          <a:p>
            <a:pPr lvl="2" eaLnBrk="1" hangingPunct="1">
              <a:spcBef>
                <a:spcPct val="0"/>
              </a:spcBef>
            </a:pPr>
            <a:endParaRPr lang="hu-HU" altLang="hu-H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VRS streamek: (virtuális referenciaállomás adatok a rover helyének függvényében)</a:t>
            </a:r>
          </a:p>
          <a:p>
            <a:pPr lvl="2" eaLnBrk="1" hangingPunct="1">
              <a:spcBef>
                <a:spcPct val="0"/>
              </a:spcBef>
            </a:pPr>
            <a:r>
              <a:rPr lang="hu-HU" altLang="hu-HU" sz="1800"/>
              <a:t> SGO_VRS_CMR, _RTCM2.3, _RTCM2.3_GLO, RTCM2.3_2KM, _RTCM3.1, _RTCM3.1_GLO, _RTCM3.1_2KM;</a:t>
            </a:r>
          </a:p>
          <a:p>
            <a:pPr lvl="2" eaLnBrk="1" hangingPunct="1">
              <a:spcBef>
                <a:spcPct val="0"/>
              </a:spcBef>
            </a:pPr>
            <a:endParaRPr lang="hu-HU" altLang="hu-H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FKP stream(ek): (bázisállomás adatok + felületkorrektúra paraméterek)</a:t>
            </a:r>
          </a:p>
          <a:p>
            <a:pPr lvl="2" eaLnBrk="1" hangingPunct="1">
              <a:spcBef>
                <a:spcPct val="0"/>
              </a:spcBef>
            </a:pPr>
            <a:r>
              <a:rPr lang="hu-HU" altLang="hu-HU" sz="1800"/>
              <a:t> SGO_FKP_RTCM2.3</a:t>
            </a:r>
          </a:p>
          <a:p>
            <a:pPr lvl="2" eaLnBrk="1" hangingPunct="1">
              <a:spcBef>
                <a:spcPct val="0"/>
              </a:spcBef>
            </a:pPr>
            <a:endParaRPr lang="hu-HU" altLang="hu-H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MAC stream(ek): (Leica MAC koncepciónak megfelelő adatok)</a:t>
            </a:r>
          </a:p>
          <a:p>
            <a:pPr lvl="2" eaLnBrk="1" hangingPunct="1">
              <a:spcBef>
                <a:spcPct val="0"/>
              </a:spcBef>
            </a:pPr>
            <a:r>
              <a:rPr lang="hu-HU" altLang="hu-HU" sz="1800"/>
              <a:t> SGO_MAC_RTCM3.1, _RTCM3.1_GLO</a:t>
            </a:r>
          </a:p>
        </p:txBody>
      </p:sp>
    </p:spTree>
    <p:extLst>
      <p:ext uri="{BB962C8B-B14F-4D97-AF65-F5344CB8AC3E}">
        <p14:creationId xmlns:p14="http://schemas.microsoft.com/office/powerpoint/2010/main" val="3695340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zövegdoboz 3"/>
          <p:cNvSpPr txBox="1">
            <a:spLocks noChangeArrowheads="1"/>
          </p:cNvSpPr>
          <p:nvPr/>
        </p:nvSpPr>
        <p:spPr bwMode="auto">
          <a:xfrm>
            <a:off x="1919288" y="908050"/>
            <a:ext cx="78597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/>
              <a:t>GNSSNet.hu adatletöltés utólagos felhasználáshoz:</a:t>
            </a:r>
          </a:p>
          <a:p>
            <a:pPr lvl="2" eaLnBrk="1" hangingPunct="1">
              <a:spcBef>
                <a:spcPct val="0"/>
              </a:spcBef>
              <a:buFontTx/>
              <a:buChar char="-"/>
            </a:pPr>
            <a:r>
              <a:rPr lang="hu-HU" altLang="hu-HU" sz="1800"/>
              <a:t> 30 napra visszamenőleg;</a:t>
            </a:r>
          </a:p>
          <a:p>
            <a:pPr lvl="2" eaLnBrk="1" hangingPunct="1">
              <a:spcBef>
                <a:spcPct val="0"/>
              </a:spcBef>
              <a:buFontTx/>
              <a:buChar char="-"/>
            </a:pPr>
            <a:r>
              <a:rPr lang="hu-HU" altLang="hu-HU" sz="1800"/>
              <a:t> max 1Hz-es rögzítési gyakorisággal;</a:t>
            </a:r>
          </a:p>
          <a:p>
            <a:pPr lvl="2" eaLnBrk="1" hangingPunct="1">
              <a:spcBef>
                <a:spcPct val="0"/>
              </a:spcBef>
              <a:buFontTx/>
              <a:buChar char="-"/>
            </a:pPr>
            <a:r>
              <a:rPr lang="hu-HU" altLang="hu-HU" sz="1800"/>
              <a:t> valódi észlelések, illetve virtuális állomások adatai RINEX formátumban.</a:t>
            </a:r>
          </a:p>
        </p:txBody>
      </p:sp>
      <p:sp>
        <p:nvSpPr>
          <p:cNvPr id="20483" name="Szövegdoboz 4"/>
          <p:cNvSpPr txBox="1">
            <a:spLocks noChangeArrowheads="1"/>
          </p:cNvSpPr>
          <p:nvPr/>
        </p:nvSpPr>
        <p:spPr bwMode="auto">
          <a:xfrm>
            <a:off x="2482850" y="188914"/>
            <a:ext cx="8185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u-HU" altLang="hu-HU" sz="2800" b="1"/>
              <a:t>A GNSSNet.hu szolgáltatásai</a:t>
            </a:r>
            <a:endParaRPr lang="hu-HU" altLang="hu-HU" sz="2000" b="1"/>
          </a:p>
        </p:txBody>
      </p:sp>
      <p:sp>
        <p:nvSpPr>
          <p:cNvPr id="20484" name="Téglalap 5"/>
          <p:cNvSpPr>
            <a:spLocks noChangeArrowheads="1"/>
          </p:cNvSpPr>
          <p:nvPr/>
        </p:nvSpPr>
        <p:spPr bwMode="auto">
          <a:xfrm>
            <a:off x="4224339" y="6092825"/>
            <a:ext cx="3875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hlinkClick r:id="rId2"/>
              </a:rPr>
              <a:t>http://84.206.45.44/gnweb_index.html</a:t>
            </a:r>
            <a:endParaRPr lang="hu-HU" altLang="hu-HU" sz="180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133600"/>
            <a:ext cx="8532813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1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zövegdoboz 3"/>
          <p:cNvSpPr txBox="1">
            <a:spLocks noChangeArrowheads="1"/>
          </p:cNvSpPr>
          <p:nvPr/>
        </p:nvSpPr>
        <p:spPr bwMode="auto">
          <a:xfrm>
            <a:off x="2482850" y="188914"/>
            <a:ext cx="8185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u-HU" altLang="hu-HU" sz="2800" b="1"/>
              <a:t>A GNSSNet.hu szolgáltatásai</a:t>
            </a:r>
            <a:endParaRPr lang="hu-HU" altLang="hu-HU" sz="2000" b="1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412876"/>
            <a:ext cx="6650037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8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268413"/>
            <a:ext cx="51435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zövegdoboz 4"/>
          <p:cNvSpPr txBox="1">
            <a:spLocks noChangeArrowheads="1"/>
          </p:cNvSpPr>
          <p:nvPr/>
        </p:nvSpPr>
        <p:spPr bwMode="auto">
          <a:xfrm>
            <a:off x="2482850" y="188914"/>
            <a:ext cx="8185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u-HU" altLang="hu-HU" sz="2800" b="1"/>
              <a:t>A GNSSNet.hu szolgáltatásai</a:t>
            </a:r>
            <a:endParaRPr lang="hu-HU" altLang="hu-HU" sz="2000" b="1"/>
          </a:p>
        </p:txBody>
      </p:sp>
    </p:spTree>
    <p:extLst>
      <p:ext uri="{BB962C8B-B14F-4D97-AF65-F5344CB8AC3E}">
        <p14:creationId xmlns:p14="http://schemas.microsoft.com/office/powerpoint/2010/main" val="7279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1196975"/>
            <a:ext cx="61245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zövegdoboz 4"/>
          <p:cNvSpPr txBox="1">
            <a:spLocks noChangeArrowheads="1"/>
          </p:cNvSpPr>
          <p:nvPr/>
        </p:nvSpPr>
        <p:spPr bwMode="auto">
          <a:xfrm>
            <a:off x="2482850" y="188914"/>
            <a:ext cx="8185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u-HU" altLang="hu-HU" sz="2800" b="1"/>
              <a:t>A GNSSNet.hu szolgáltatásai</a:t>
            </a:r>
            <a:endParaRPr lang="hu-HU" altLang="hu-HU" sz="2000" b="1"/>
          </a:p>
        </p:txBody>
      </p:sp>
    </p:spTree>
    <p:extLst>
      <p:ext uri="{BB962C8B-B14F-4D97-AF65-F5344CB8AC3E}">
        <p14:creationId xmlns:p14="http://schemas.microsoft.com/office/powerpoint/2010/main" val="50777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341438"/>
            <a:ext cx="63754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zövegdoboz 4"/>
          <p:cNvSpPr txBox="1">
            <a:spLocks noChangeArrowheads="1"/>
          </p:cNvSpPr>
          <p:nvPr/>
        </p:nvSpPr>
        <p:spPr bwMode="auto">
          <a:xfrm>
            <a:off x="2482850" y="188914"/>
            <a:ext cx="8185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u-HU" altLang="hu-HU" sz="2800" b="1"/>
              <a:t>A GNSSNet.hu szolgáltatásai</a:t>
            </a:r>
            <a:endParaRPr lang="hu-HU" altLang="hu-HU" sz="2000" b="1"/>
          </a:p>
        </p:txBody>
      </p:sp>
    </p:spTree>
    <p:extLst>
      <p:ext uri="{BB962C8B-B14F-4D97-AF65-F5344CB8AC3E}">
        <p14:creationId xmlns:p14="http://schemas.microsoft.com/office/powerpoint/2010/main" val="21234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482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Transzformációs eljárások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279577" y="1124744"/>
            <a:ext cx="80024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Háromdimenziós transzformációk: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b="1" dirty="0"/>
              <a:t>Térbeli hasonlósági transzformáció;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 Térbeli polinomos transzformáció.</a:t>
            </a:r>
          </a:p>
          <a:p>
            <a:pPr lvl="1">
              <a:buFont typeface="Arial" pitchFamily="34" charset="0"/>
              <a:buChar char="•"/>
            </a:pPr>
            <a:endParaRPr lang="hu-HU" dirty="0"/>
          </a:p>
          <a:p>
            <a:r>
              <a:rPr lang="hu-HU" dirty="0"/>
              <a:t>Kétdimenziós transzformációk (pl. a helyi rendszerben csak síkkoordináták adottak):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b="1" dirty="0"/>
              <a:t>síkbeli hasonlósági transzformáció;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 ellipszoidi vetületek alkalmazása;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dirty="0" err="1"/>
              <a:t>azimutokból</a:t>
            </a:r>
            <a:r>
              <a:rPr lang="hu-HU" dirty="0"/>
              <a:t> és távolságokból álló hálózat számítása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 kétlépcsős modell alkalmazása</a:t>
            </a:r>
          </a:p>
          <a:p>
            <a:pPr lvl="1">
              <a:buFont typeface="Arial" pitchFamily="34" charset="0"/>
              <a:buChar char="•"/>
            </a:pPr>
            <a:endParaRPr lang="hu-HU" dirty="0"/>
          </a:p>
          <a:p>
            <a:r>
              <a:rPr lang="hu-HU" dirty="0"/>
              <a:t>Egydimenziós transzformáció (magasságmeghatározás):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 magasságok transzformálása </a:t>
            </a:r>
            <a:r>
              <a:rPr lang="hu-HU" dirty="0" err="1"/>
              <a:t>geoidmodell</a:t>
            </a:r>
            <a:r>
              <a:rPr lang="hu-HU" dirty="0"/>
              <a:t> segítségével</a:t>
            </a:r>
          </a:p>
        </p:txBody>
      </p:sp>
    </p:spTree>
    <p:extLst>
      <p:ext uri="{BB962C8B-B14F-4D97-AF65-F5344CB8AC3E}">
        <p14:creationId xmlns:p14="http://schemas.microsoft.com/office/powerpoint/2010/main" val="9631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75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3D transzformációk – a térbeli hasonlósági transzformáció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063552" y="908721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ellipszoid geometriai középpontjában definiált térbeli derékszögű koordinátarendszerek közötti kapcsolatot állítjuk elő.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063552" y="1628801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WGS-84, ETRS, ITRS rendszerekben ez egyértelmű, hiszen eleve ilyen koordinátákat kapunk. Hogyan lehet előállítani ugyanezt a helyi (országos) rendszerben?</a:t>
            </a:r>
          </a:p>
        </p:txBody>
      </p:sp>
      <p:sp>
        <p:nvSpPr>
          <p:cNvPr id="7" name="Téglalap 6"/>
          <p:cNvSpPr/>
          <p:nvPr/>
        </p:nvSpPr>
        <p:spPr>
          <a:xfrm>
            <a:off x="2567608" y="2564904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</a:t>
            </a:r>
            <a:r>
              <a:rPr lang="hu-HU" baseline="-25000" dirty="0"/>
              <a:t>LS</a:t>
            </a:r>
          </a:p>
        </p:txBody>
      </p:sp>
      <p:sp>
        <p:nvSpPr>
          <p:cNvPr id="8" name="Téglalap 7"/>
          <p:cNvSpPr/>
          <p:nvPr/>
        </p:nvSpPr>
        <p:spPr>
          <a:xfrm>
            <a:off x="5087888" y="2564904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(Y,X)</a:t>
            </a:r>
            <a:r>
              <a:rPr lang="hu-HU" baseline="-25000" dirty="0"/>
              <a:t>LS</a:t>
            </a:r>
          </a:p>
        </p:txBody>
      </p:sp>
      <p:sp>
        <p:nvSpPr>
          <p:cNvPr id="9" name="Téglalap 8"/>
          <p:cNvSpPr/>
          <p:nvPr/>
        </p:nvSpPr>
        <p:spPr>
          <a:xfrm>
            <a:off x="7608168" y="2564904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(X,Y,Z)</a:t>
            </a:r>
            <a:r>
              <a:rPr lang="hu-HU" baseline="-25000" dirty="0"/>
              <a:t>GPS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2279576" y="3429000"/>
            <a:ext cx="2592288" cy="57606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h=</a:t>
            </a:r>
            <a:r>
              <a:rPr lang="hu-HU" dirty="0" err="1"/>
              <a:t>H</a:t>
            </a:r>
            <a:r>
              <a:rPr lang="hu-HU" dirty="0"/>
              <a:t>, vagy h=</a:t>
            </a:r>
            <a:r>
              <a:rPr lang="hu-HU" dirty="0" err="1"/>
              <a:t>H</a:t>
            </a:r>
            <a:r>
              <a:rPr lang="hu-HU" dirty="0"/>
              <a:t>+N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5087888" y="3356992"/>
            <a:ext cx="1944216" cy="57606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(</a:t>
            </a:r>
            <a:r>
              <a:rPr lang="hu-HU" i="1" dirty="0">
                <a:latin typeface="Symbol" pitchFamily="18" charset="2"/>
              </a:rPr>
              <a:t>j</a:t>
            </a:r>
            <a:r>
              <a:rPr lang="hu-HU" dirty="0"/>
              <a:t>,</a:t>
            </a:r>
            <a:r>
              <a:rPr lang="hu-HU" i="1" dirty="0">
                <a:latin typeface="Symbol" pitchFamily="18" charset="2"/>
              </a:rPr>
              <a:t>l</a:t>
            </a:r>
            <a:r>
              <a:rPr lang="hu-HU" dirty="0"/>
              <a:t>)</a:t>
            </a:r>
            <a:r>
              <a:rPr lang="hu-HU" baseline="-25000" dirty="0"/>
              <a:t>LS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5087888" y="4221088"/>
            <a:ext cx="1944216" cy="57606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(</a:t>
            </a:r>
            <a:r>
              <a:rPr lang="hu-HU" i="1" dirty="0">
                <a:latin typeface="Symbol" pitchFamily="18" charset="2"/>
              </a:rPr>
              <a:t>j</a:t>
            </a:r>
            <a:r>
              <a:rPr lang="hu-HU" dirty="0"/>
              <a:t>,</a:t>
            </a:r>
            <a:r>
              <a:rPr lang="hu-HU" i="1" dirty="0">
                <a:latin typeface="Symbol" pitchFamily="18" charset="2"/>
              </a:rPr>
              <a:t>l,</a:t>
            </a:r>
            <a:r>
              <a:rPr lang="hu-HU" i="1" dirty="0"/>
              <a:t>h</a:t>
            </a:r>
            <a:r>
              <a:rPr lang="hu-HU" dirty="0"/>
              <a:t>)</a:t>
            </a:r>
            <a:r>
              <a:rPr lang="hu-HU" baseline="-25000" dirty="0"/>
              <a:t>LS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5087888" y="5085184"/>
            <a:ext cx="1944216" cy="57606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(</a:t>
            </a:r>
            <a:r>
              <a:rPr lang="hu-HU" i="1" dirty="0"/>
              <a:t>X,Y,Z</a:t>
            </a:r>
            <a:r>
              <a:rPr lang="hu-HU" dirty="0"/>
              <a:t>)</a:t>
            </a:r>
            <a:r>
              <a:rPr lang="hu-HU" baseline="-25000" dirty="0"/>
              <a:t>LS</a:t>
            </a:r>
          </a:p>
        </p:txBody>
      </p:sp>
      <p:sp>
        <p:nvSpPr>
          <p:cNvPr id="15" name="Ellipszis 14"/>
          <p:cNvSpPr/>
          <p:nvPr/>
        </p:nvSpPr>
        <p:spPr>
          <a:xfrm>
            <a:off x="2783632" y="4581128"/>
            <a:ext cx="1584176" cy="7920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>
                <a:solidFill>
                  <a:schemeClr val="tx1"/>
                </a:solidFill>
              </a:rPr>
              <a:t>Geoid</a:t>
            </a:r>
            <a:r>
              <a:rPr lang="hu-HU" dirty="0">
                <a:solidFill>
                  <a:schemeClr val="tx1"/>
                </a:solidFill>
              </a:rPr>
              <a:t> modell</a:t>
            </a:r>
          </a:p>
        </p:txBody>
      </p:sp>
      <p:sp>
        <p:nvSpPr>
          <p:cNvPr id="16" name="Téglalap 15"/>
          <p:cNvSpPr/>
          <p:nvPr/>
        </p:nvSpPr>
        <p:spPr>
          <a:xfrm>
            <a:off x="6312024" y="5805264"/>
            <a:ext cx="2376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3D transzformáció</a:t>
            </a:r>
          </a:p>
        </p:txBody>
      </p:sp>
      <p:sp>
        <p:nvSpPr>
          <p:cNvPr id="23" name="Lefelé nyíl 22"/>
          <p:cNvSpPr/>
          <p:nvPr/>
        </p:nvSpPr>
        <p:spPr>
          <a:xfrm>
            <a:off x="3503712" y="3140968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Lefelé nyíl 23"/>
          <p:cNvSpPr/>
          <p:nvPr/>
        </p:nvSpPr>
        <p:spPr>
          <a:xfrm>
            <a:off x="6023992" y="3068960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Lefelé nyíl 24"/>
          <p:cNvSpPr/>
          <p:nvPr/>
        </p:nvSpPr>
        <p:spPr>
          <a:xfrm>
            <a:off x="6023992" y="3933056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Lefelé nyíl 25"/>
          <p:cNvSpPr/>
          <p:nvPr/>
        </p:nvSpPr>
        <p:spPr>
          <a:xfrm>
            <a:off x="6023992" y="4797152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Lefelé nyíl 26"/>
          <p:cNvSpPr/>
          <p:nvPr/>
        </p:nvSpPr>
        <p:spPr>
          <a:xfrm flipV="1">
            <a:off x="3503712" y="4077072"/>
            <a:ext cx="720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Lefelé nyíl 27"/>
          <p:cNvSpPr/>
          <p:nvPr/>
        </p:nvSpPr>
        <p:spPr>
          <a:xfrm>
            <a:off x="8400256" y="3068960"/>
            <a:ext cx="72008" cy="2664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Jobbra nyíl 29"/>
          <p:cNvSpPr/>
          <p:nvPr/>
        </p:nvSpPr>
        <p:spPr>
          <a:xfrm>
            <a:off x="6096000" y="5949280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Lefelé nyíl 30"/>
          <p:cNvSpPr/>
          <p:nvPr/>
        </p:nvSpPr>
        <p:spPr>
          <a:xfrm>
            <a:off x="6023992" y="5661248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Jobbra nyíl 21"/>
          <p:cNvSpPr/>
          <p:nvPr/>
        </p:nvSpPr>
        <p:spPr>
          <a:xfrm>
            <a:off x="4295800" y="4509120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Lefelé nyíl 28"/>
          <p:cNvSpPr/>
          <p:nvPr/>
        </p:nvSpPr>
        <p:spPr>
          <a:xfrm>
            <a:off x="4295800" y="4077072"/>
            <a:ext cx="7200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8904313" y="5013176"/>
            <a:ext cx="160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pl.: EHT (FÖMI)</a:t>
            </a:r>
          </a:p>
        </p:txBody>
      </p:sp>
    </p:spTree>
    <p:extLst>
      <p:ext uri="{BB962C8B-B14F-4D97-AF65-F5344CB8AC3E}">
        <p14:creationId xmlns:p14="http://schemas.microsoft.com/office/powerpoint/2010/main" val="41564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22" grpId="0" animBg="1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75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3D transzformációk – a térbeli hasonlósági transzformáció</a:t>
            </a:r>
            <a:endParaRPr lang="hu-HU" sz="2000" b="1" dirty="0"/>
          </a:p>
        </p:txBody>
      </p:sp>
      <p:pic>
        <p:nvPicPr>
          <p:cNvPr id="5" name="Kép 4" descr="terbeli_helm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3632" y="908720"/>
            <a:ext cx="6760052" cy="4512010"/>
          </a:xfrm>
          <a:prstGeom prst="rect">
            <a:avLst/>
          </a:prstGeom>
        </p:spPr>
      </p:pic>
      <p:graphicFrame>
        <p:nvGraphicFramePr>
          <p:cNvPr id="218114" name="Object 2"/>
          <p:cNvGraphicFramePr>
            <a:graphicFrameLocks noChangeAspect="1"/>
          </p:cNvGraphicFramePr>
          <p:nvPr/>
        </p:nvGraphicFramePr>
        <p:xfrm>
          <a:off x="4727848" y="5373216"/>
          <a:ext cx="277971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1041120" imgH="228600" progId="Equation.3">
                  <p:embed/>
                </p:oleObj>
              </mc:Choice>
              <mc:Fallback>
                <p:oleObj name="Equation" r:id="rId4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848" y="5373216"/>
                        <a:ext cx="2779712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8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EOVA </a:t>
            </a:r>
            <a:r>
              <a:rPr lang="hu-HU" dirty="0" smtClean="0"/>
              <a:t>számozási rendszere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1:50.000 EOTR szelvényen alapul a felsőrendű</a:t>
            </a:r>
          </a:p>
          <a:p>
            <a:pPr marL="571500" indent="-571500">
              <a:buAutoNum type="romanUcPeriod"/>
            </a:pPr>
            <a:r>
              <a:rPr lang="hu-HU" dirty="0" smtClean="0"/>
              <a:t>rendű: 001-009		(pl. 89-1003)</a:t>
            </a:r>
          </a:p>
          <a:p>
            <a:pPr marL="0" indent="0">
              <a:buNone/>
            </a:pPr>
            <a:r>
              <a:rPr lang="hu-HU" dirty="0" smtClean="0"/>
              <a:t>II.-III. rendű: 011-049		(</a:t>
            </a:r>
            <a:r>
              <a:rPr lang="hu-HU" dirty="0" err="1" smtClean="0"/>
              <a:t>pl</a:t>
            </a:r>
            <a:r>
              <a:rPr lang="hu-HU" dirty="0" smtClean="0"/>
              <a:t> 89-1024)</a:t>
            </a:r>
          </a:p>
          <a:p>
            <a:pPr marL="0" indent="0">
              <a:buNone/>
            </a:pPr>
            <a:r>
              <a:rPr lang="hu-HU" dirty="0" smtClean="0"/>
              <a:t>IV. rendű főpont 051-099		(</a:t>
            </a:r>
            <a:r>
              <a:rPr lang="hu-HU" dirty="0" err="1" smtClean="0"/>
              <a:t>pl</a:t>
            </a:r>
            <a:r>
              <a:rPr lang="hu-HU" dirty="0" smtClean="0"/>
              <a:t> 89-1068)</a:t>
            </a:r>
          </a:p>
          <a:p>
            <a:pPr marL="0" indent="0">
              <a:buNone/>
            </a:pPr>
            <a:r>
              <a:rPr lang="hu-HU" dirty="0" smtClean="0"/>
              <a:t>IV rendű (1:25000 méretarányú </a:t>
            </a:r>
            <a:r>
              <a:rPr lang="hu-HU" dirty="0" err="1" smtClean="0"/>
              <a:t>térképszelvényenkénti</a:t>
            </a:r>
            <a:r>
              <a:rPr lang="hu-HU" dirty="0" smtClean="0"/>
              <a:t> </a:t>
            </a:r>
            <a:r>
              <a:rPr lang="hu-HU" dirty="0" err="1" smtClean="0"/>
              <a:t>csop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r>
              <a:rPr lang="hu-HU" dirty="0" smtClean="0"/>
              <a:t>1-es szelvényen</a:t>
            </a:r>
            <a:r>
              <a:rPr lang="hu-HU" smtClean="0"/>
              <a:t>: 101-199</a:t>
            </a:r>
            <a:r>
              <a:rPr lang="hu-HU" dirty="0" smtClean="0"/>
              <a:t>, 501-599 (pl. 89-1175), stb.</a:t>
            </a:r>
          </a:p>
          <a:p>
            <a:pPr marL="0" indent="0">
              <a:buNone/>
            </a:pPr>
            <a:r>
              <a:rPr lang="hu-HU" dirty="0" smtClean="0"/>
              <a:t>V. Rendű (1:4000-es szelvényszám) 50-99 (pl. 33-123-4</a:t>
            </a:r>
            <a:r>
              <a:rPr lang="hu-HU" dirty="0" smtClean="0">
                <a:solidFill>
                  <a:srgbClr val="FF0000"/>
                </a:solidFill>
              </a:rPr>
              <a:t>53</a:t>
            </a:r>
            <a:r>
              <a:rPr lang="hu-HU" dirty="0" smtClean="0"/>
              <a:t>)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7046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775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3D transzformációk – a térbeli hasonlósági transzformáció</a:t>
            </a:r>
            <a:endParaRPr lang="hu-HU" sz="2000" b="1" dirty="0"/>
          </a:p>
        </p:txBody>
      </p:sp>
      <p:graphicFrame>
        <p:nvGraphicFramePr>
          <p:cNvPr id="219139" name="Object 3"/>
          <p:cNvGraphicFramePr>
            <a:graphicFrameLocks noChangeAspect="1"/>
          </p:cNvGraphicFramePr>
          <p:nvPr/>
        </p:nvGraphicFramePr>
        <p:xfrm>
          <a:off x="4799857" y="980728"/>
          <a:ext cx="277971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1041120" imgH="228600" progId="Equation.3">
                  <p:embed/>
                </p:oleObj>
              </mc:Choice>
              <mc:Fallback>
                <p:oleObj name="Equation" r:id="rId3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857" y="980728"/>
                        <a:ext cx="2779713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2063552" y="155679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ahol:</a:t>
            </a:r>
          </a:p>
        </p:txBody>
      </p:sp>
      <p:graphicFrame>
        <p:nvGraphicFramePr>
          <p:cNvPr id="219140" name="Object 4"/>
          <p:cNvGraphicFramePr>
            <a:graphicFrameLocks noChangeAspect="1"/>
          </p:cNvGraphicFramePr>
          <p:nvPr/>
        </p:nvGraphicFramePr>
        <p:xfrm>
          <a:off x="1919536" y="2060848"/>
          <a:ext cx="8280920" cy="194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4127400" imgH="965160" progId="Equation.3">
                  <p:embed/>
                </p:oleObj>
              </mc:Choice>
              <mc:Fallback>
                <p:oleObj name="Equation" r:id="rId5" imgW="41274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2060848"/>
                        <a:ext cx="8280920" cy="1949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1919537" y="4869161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7 transzformációs paraméter -&gt; minimum 3 közös pont szükséges a paraméterek meghatározásához.</a:t>
            </a:r>
          </a:p>
        </p:txBody>
      </p:sp>
    </p:spTree>
    <p:extLst>
      <p:ext uri="{BB962C8B-B14F-4D97-AF65-F5344CB8AC3E}">
        <p14:creationId xmlns:p14="http://schemas.microsoft.com/office/powerpoint/2010/main" val="7829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75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3D transzformációk – a térbeli hasonlósági transzformáció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919536" y="908720"/>
            <a:ext cx="467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A transzformációs paraméterek meghatározása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991545" y="1484784"/>
            <a:ext cx="381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közvetítő egyenletek mátrixos alakja:</a:t>
            </a:r>
          </a:p>
        </p:txBody>
      </p:sp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4406900" y="1989138"/>
          <a:ext cx="34226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1282680" imgH="228600" progId="Equation.3">
                  <p:embed/>
                </p:oleObj>
              </mc:Choice>
              <mc:Fallback>
                <p:oleObj name="Equation" r:id="rId3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1989138"/>
                        <a:ext cx="3422650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991544" y="2708921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közvetítő egyenlet nem lineáris, ezért </a:t>
            </a:r>
            <a:r>
              <a:rPr lang="hu-HU" dirty="0" err="1"/>
              <a:t>linearizálni</a:t>
            </a:r>
            <a:r>
              <a:rPr lang="hu-HU" dirty="0"/>
              <a:t> kell. Feltételezzük, hogy az elfordulások kicsinyek, így:</a:t>
            </a:r>
          </a:p>
        </p:txBody>
      </p:sp>
      <p:graphicFrame>
        <p:nvGraphicFramePr>
          <p:cNvPr id="220163" name="Object 3"/>
          <p:cNvGraphicFramePr>
            <a:graphicFrameLocks noChangeAspect="1"/>
          </p:cNvGraphicFramePr>
          <p:nvPr/>
        </p:nvGraphicFramePr>
        <p:xfrm>
          <a:off x="3215681" y="3429001"/>
          <a:ext cx="609917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2286000" imgH="457200" progId="Equation.3">
                  <p:embed/>
                </p:oleObj>
              </mc:Choice>
              <mc:Fallback>
                <p:oleObj name="Equation" r:id="rId5" imgW="2286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681" y="3429001"/>
                        <a:ext cx="6099175" cy="122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108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75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3D transzformációk – a térbeli hasonlósági transzformáció</a:t>
            </a:r>
            <a:endParaRPr lang="hu-HU" sz="2000" b="1" dirty="0"/>
          </a:p>
        </p:txBody>
      </p:sp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5159897" y="1412777"/>
          <a:ext cx="19653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736560" imgH="215640" progId="Equation.3">
                  <p:embed/>
                </p:oleObj>
              </mc:Choice>
              <mc:Fallback>
                <p:oleObj name="Equation" r:id="rId3" imgW="736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897" y="1412777"/>
                        <a:ext cx="19653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063552" y="980728"/>
            <a:ext cx="719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Így az alábbi javítási egyenletrendszert írhatjuk fel (minden azonos pontra):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063552" y="213285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ahol:</a:t>
            </a:r>
          </a:p>
        </p:txBody>
      </p:sp>
      <p:graphicFrame>
        <p:nvGraphicFramePr>
          <p:cNvPr id="221187" name="Object 3"/>
          <p:cNvGraphicFramePr>
            <a:graphicFrameLocks noChangeAspect="1"/>
          </p:cNvGraphicFramePr>
          <p:nvPr/>
        </p:nvGraphicFramePr>
        <p:xfrm>
          <a:off x="1847528" y="3573016"/>
          <a:ext cx="6480720" cy="1612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2882880" imgH="711000" progId="Equation.3">
                  <p:embed/>
                </p:oleObj>
              </mc:Choice>
              <mc:Fallback>
                <p:oleObj name="Equation" r:id="rId5" imgW="2882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528" y="3573016"/>
                        <a:ext cx="6480720" cy="1612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88" name="Object 4"/>
          <p:cNvGraphicFramePr>
            <a:graphicFrameLocks noChangeAspect="1"/>
          </p:cNvGraphicFramePr>
          <p:nvPr/>
        </p:nvGraphicFramePr>
        <p:xfrm>
          <a:off x="2279577" y="2636912"/>
          <a:ext cx="49688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7" imgW="2209680" imgH="241200" progId="Equation.3">
                  <p:embed/>
                </p:oleObj>
              </mc:Choice>
              <mc:Fallback>
                <p:oleObj name="Equation" r:id="rId7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7" y="2636912"/>
                        <a:ext cx="4968875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89" name="Object 5"/>
          <p:cNvGraphicFramePr>
            <a:graphicFrameLocks noChangeAspect="1"/>
          </p:cNvGraphicFramePr>
          <p:nvPr/>
        </p:nvGraphicFramePr>
        <p:xfrm>
          <a:off x="8616280" y="3573017"/>
          <a:ext cx="1543050" cy="16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9" imgW="685800" imgH="711000" progId="Equation.3">
                  <p:embed/>
                </p:oleObj>
              </mc:Choice>
              <mc:Fallback>
                <p:oleObj name="Equation" r:id="rId9" imgW="6858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6280" y="3573017"/>
                        <a:ext cx="1543050" cy="161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2135561" y="537321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legkisebb négyzetek módszerével a 7 paraméter kiegyenlített értéke (és azok középhibái) is meghatározhatóak.</a:t>
            </a:r>
          </a:p>
        </p:txBody>
      </p:sp>
    </p:spTree>
    <p:extLst>
      <p:ext uri="{BB962C8B-B14F-4D97-AF65-F5344CB8AC3E}">
        <p14:creationId xmlns:p14="http://schemas.microsoft.com/office/powerpoint/2010/main" val="16735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75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3D transzformációk – a térbeli hasonlósági transzformáció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135560" y="764705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maradék ellentmondások:</a:t>
            </a:r>
          </a:p>
          <a:p>
            <a:endParaRPr lang="hu-HU" b="1" dirty="0"/>
          </a:p>
          <a:p>
            <a:pPr>
              <a:buFontTx/>
              <a:buChar char="-"/>
            </a:pPr>
            <a:r>
              <a:rPr lang="hu-HU" dirty="0"/>
              <a:t> a paraméterek meghatározása után az azonos pontok transzformált koordinátái is kiszámíthatóak (</a:t>
            </a:r>
            <a:r>
              <a:rPr lang="hu-HU" i="1" dirty="0"/>
              <a:t>X</a:t>
            </a:r>
            <a:r>
              <a:rPr lang="hu-HU" i="1" baseline="-25000" dirty="0"/>
              <a:t>LS</a:t>
            </a:r>
            <a:r>
              <a:rPr lang="hu-HU" i="1" dirty="0"/>
              <a:t>*</a:t>
            </a:r>
            <a:r>
              <a:rPr lang="hu-HU" dirty="0"/>
              <a:t> )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/>
              <a:t> a transzformált koordináták és az eredeti (helyi rendszerbeli) koordináták különbsége adja a transzformáció maradék ellentmondásait pontonként:</a:t>
            </a:r>
          </a:p>
        </p:txBody>
      </p:sp>
      <p:graphicFrame>
        <p:nvGraphicFramePr>
          <p:cNvPr id="222210" name="Object 2"/>
          <p:cNvGraphicFramePr>
            <a:graphicFrameLocks noChangeAspect="1"/>
          </p:cNvGraphicFramePr>
          <p:nvPr/>
        </p:nvGraphicFramePr>
        <p:xfrm>
          <a:off x="4799856" y="2780929"/>
          <a:ext cx="250825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939600" imgH="761760" progId="Equation.3">
                  <p:embed/>
                </p:oleObj>
              </mc:Choice>
              <mc:Fallback>
                <p:oleObj name="Equation" r:id="rId3" imgW="9396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856" y="2780929"/>
                        <a:ext cx="2508250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2207569" y="5085184"/>
            <a:ext cx="474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transzformált és az eredeti ponthely távolsága:</a:t>
            </a:r>
          </a:p>
        </p:txBody>
      </p:sp>
      <p:graphicFrame>
        <p:nvGraphicFramePr>
          <p:cNvPr id="222211" name="Object 3"/>
          <p:cNvGraphicFramePr>
            <a:graphicFrameLocks noChangeAspect="1"/>
          </p:cNvGraphicFramePr>
          <p:nvPr/>
        </p:nvGraphicFramePr>
        <p:xfrm>
          <a:off x="4439817" y="5517233"/>
          <a:ext cx="315118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5" imgW="1180800" imgH="291960" progId="Equation.3">
                  <p:embed/>
                </p:oleObj>
              </mc:Choice>
              <mc:Fallback>
                <p:oleObj name="Equation" r:id="rId5" imgW="11808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7" y="5517233"/>
                        <a:ext cx="3151187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8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75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3D transzformációk – a térbeli hasonlósági transzformáció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063553" y="908720"/>
            <a:ext cx="352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A transzformáció középhibája (3D):</a:t>
            </a: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4439816" y="1268760"/>
          <a:ext cx="3168352" cy="1427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3" imgW="1447560" imgH="647640" progId="Equation.3">
                  <p:embed/>
                </p:oleObj>
              </mc:Choice>
              <mc:Fallback>
                <p:oleObj name="Equation" r:id="rId3" imgW="144756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6" y="1268760"/>
                        <a:ext cx="3168352" cy="1427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2135560" y="2924945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Ha transzformáljuk a maradék ellentmondásokat a </a:t>
            </a:r>
            <a:r>
              <a:rPr lang="hu-HU" dirty="0" err="1"/>
              <a:t>topocentrikus</a:t>
            </a:r>
            <a:r>
              <a:rPr lang="hu-HU" dirty="0"/>
              <a:t> koordinátarendszerbe, akkor a vízszintes és a magassági középhibákhoz juthatunk: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135561" y="3717032"/>
            <a:ext cx="352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A transzformáció középhibája (2D):</a:t>
            </a:r>
          </a:p>
        </p:txBody>
      </p:sp>
      <p:graphicFrame>
        <p:nvGraphicFramePr>
          <p:cNvPr id="223235" name="Object 3"/>
          <p:cNvGraphicFramePr>
            <a:graphicFrameLocks noChangeAspect="1"/>
          </p:cNvGraphicFramePr>
          <p:nvPr/>
        </p:nvGraphicFramePr>
        <p:xfrm>
          <a:off x="2423592" y="4221088"/>
          <a:ext cx="266858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5" imgW="1218960" imgH="647640" progId="Equation.3">
                  <p:embed/>
                </p:oleObj>
              </mc:Choice>
              <mc:Fallback>
                <p:oleObj name="Equation" r:id="rId5" imgW="121896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4221088"/>
                        <a:ext cx="2668588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6672065" y="3717032"/>
            <a:ext cx="352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A transzformáció középhibája (1D):</a:t>
            </a:r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/>
        </p:nvGraphicFramePr>
        <p:xfrm>
          <a:off x="7351714" y="4292600"/>
          <a:ext cx="20288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7" imgW="927000" imgH="647640" progId="Equation.3">
                  <p:embed/>
                </p:oleObj>
              </mc:Choice>
              <mc:Fallback>
                <p:oleObj name="Equation" r:id="rId7" imgW="92700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714" y="4292600"/>
                        <a:ext cx="20288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9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75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3D transzformációk – a térbeli hasonlósági transzformáció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135560" y="908720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térbeli hasonlósági transzformáció jellemzői:</a:t>
            </a:r>
          </a:p>
          <a:p>
            <a:endParaRPr lang="hu-HU" dirty="0"/>
          </a:p>
          <a:p>
            <a:pPr>
              <a:buFontTx/>
              <a:buChar char="-"/>
            </a:pPr>
            <a:r>
              <a:rPr lang="hu-HU" dirty="0"/>
              <a:t> A hasonlósági jelleg miatt nem enged torzulásokat. Emiatt nagyon hasznos a közös pontok durva ellentmondásainak feltérképezéséhez.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/>
              <a:t> Szükség van a vetületi egyenletek ismeretére. Ez okozhat problémát az EOV esetében egyes szoftvereknél.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/>
              <a:t> Mivel a térbeli koordináták a vetületi torzulásokat nem tartalmazzák, a modell nagyobb munkaterületen is alkalmazható. 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/>
              <a:t> Oda-vissza átszámítási lehetőség (paraméterek azonosak, csak ellentétes előjelűek – ha kicsinyek az elforgatások)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/>
              <a:t> minden közös pontra mindhárom koordinátát ismernünk kell (vagy feltételezéssel élhetünk pl. a magasságra vonatkozóan)</a:t>
            </a:r>
          </a:p>
          <a:p>
            <a:pPr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484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75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3D transzformációk – a térbeli hasonlósági transzformáció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135560" y="908720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térbeli hasonlósági transzformáció jellemzői:</a:t>
            </a:r>
          </a:p>
          <a:p>
            <a:endParaRPr lang="hu-HU" dirty="0"/>
          </a:p>
          <a:p>
            <a:pPr>
              <a:buFontTx/>
              <a:buChar char="-"/>
            </a:pPr>
            <a:r>
              <a:rPr lang="hu-HU" dirty="0"/>
              <a:t> A hasonlósági jelleg miatt nem enged torzulásokat. Emiatt nagyon hasznos a közös pontok durva ellentmondásainak feltérképezéséhez.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/>
              <a:t> Szükség van a vetületi egyenletek ismeretére. Ez okozhat problémát az EOV esetében egyes szoftvereknél.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/>
              <a:t> Mivel a térbeli koordináták a vetületi torzulásokat nem tartalmazzák, a modell nagyobb munkaterületen is alkalmazható. 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/>
              <a:t> Oda-vissza átszámítási lehetőség (paraméterek azonosak, csak ellentétes előjelűek – ha kicsinyek az elforgatások)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/>
              <a:t> minden közös pontra mindhárom koordinátát ismernünk kell (vagy feltételezéssel élhetünk pl. a magasságra vonatkozóan)</a:t>
            </a:r>
          </a:p>
          <a:p>
            <a:pPr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834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690688"/>
            <a:ext cx="76311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4914900" y="1258888"/>
            <a:ext cx="203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OGPSH 1153 pontja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OGPSH felépítése, meghatározása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15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GNSSNet.hu</a:t>
            </a:r>
            <a:r>
              <a:rPr lang="hu-HU" dirty="0" smtClean="0"/>
              <a:t> felépítése</a:t>
            </a:r>
            <a:endParaRPr lang="hu-HU" dirty="0"/>
          </a:p>
        </p:txBody>
      </p:sp>
      <p:sp>
        <p:nvSpPr>
          <p:cNvPr id="5" name="Szövegdoboz 2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783013" y="1725613"/>
            <a:ext cx="4197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http://</a:t>
            </a:r>
            <a:r>
              <a:rPr lang="hu-HU" altLang="hu-HU" sz="1800">
                <a:hlinkClick r:id="rId2"/>
              </a:rPr>
              <a:t>84.206.45.44:2101/sourcetable.htm</a:t>
            </a:r>
            <a:endParaRPr lang="hu-HU" altLang="hu-HU" sz="1800"/>
          </a:p>
        </p:txBody>
      </p:sp>
      <p:pic>
        <p:nvPicPr>
          <p:cNvPr id="7" name="Picture 2" descr="http://www.gnssnet.hu/images/HalozatiRTK_jun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2301875"/>
            <a:ext cx="57150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5"/>
          <p:cNvSpPr txBox="1">
            <a:spLocks noChangeArrowheads="1"/>
          </p:cNvSpPr>
          <p:nvPr/>
        </p:nvSpPr>
        <p:spPr bwMode="auto">
          <a:xfrm>
            <a:off x="5006975" y="6046788"/>
            <a:ext cx="2446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Hálózati RTK lefedettség</a:t>
            </a:r>
          </a:p>
        </p:txBody>
      </p:sp>
    </p:spTree>
    <p:extLst>
      <p:ext uri="{BB962C8B-B14F-4D97-AF65-F5344CB8AC3E}">
        <p14:creationId xmlns:p14="http://schemas.microsoft.com/office/powerpoint/2010/main" val="333452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755772"/>
            <a:ext cx="8859422" cy="57721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MGGA alaphálózat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410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alappontsűrítéshez</a:t>
            </a:r>
            <a:r>
              <a:rPr lang="hu-HU" dirty="0" smtClean="0"/>
              <a:t> kapcsolódó előírások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2012. évi XLVI. Törvény: </a:t>
            </a:r>
            <a:r>
              <a:rPr lang="hu-HU" sz="1800" i="1" dirty="0" smtClean="0"/>
              <a:t>a földmérési és térképészeti tevékenységről</a:t>
            </a:r>
            <a:endParaRPr lang="hu-HU" i="1" dirty="0" smtClean="0"/>
          </a:p>
          <a:p>
            <a:r>
              <a:rPr lang="hu-HU" dirty="0" smtClean="0"/>
              <a:t>15/2013 (III.11.) VM rendelet: </a:t>
            </a:r>
            <a:r>
              <a:rPr lang="hu-HU" sz="1800" i="1" dirty="0" smtClean="0"/>
              <a:t>„</a:t>
            </a:r>
            <a:r>
              <a:rPr lang="hu-HU" sz="1800" i="1" dirty="0"/>
              <a:t>a térképészetért felelős miniszter felelősségi körébe tartozó állami alapadatok és térképi adatbázisok vonatkoztatási és </a:t>
            </a:r>
            <a:r>
              <a:rPr lang="hu-HU" sz="1800" i="1" dirty="0" smtClean="0"/>
              <a:t>vetületi rendszeréről</a:t>
            </a:r>
            <a:r>
              <a:rPr lang="hu-HU" sz="1800" i="1" dirty="0"/>
              <a:t>, </a:t>
            </a:r>
            <a:r>
              <a:rPr lang="hu-HU" sz="1800" i="1" dirty="0" err="1" smtClean="0"/>
              <a:t>alapadattartalmáról</a:t>
            </a:r>
            <a:r>
              <a:rPr lang="hu-HU" sz="1800" i="1" dirty="0" smtClean="0"/>
              <a:t>, létrehozásának</a:t>
            </a:r>
            <a:r>
              <a:rPr lang="hu-HU" sz="1800" i="1" dirty="0"/>
              <a:t>, </a:t>
            </a:r>
            <a:r>
              <a:rPr lang="hu-HU" sz="1800" i="1" dirty="0" smtClean="0"/>
              <a:t>felújításának</a:t>
            </a:r>
            <a:r>
              <a:rPr lang="hu-HU" sz="1800" i="1" dirty="0"/>
              <a:t>, kezelésének és fenntartásának módjáról, és az állami átvétel </a:t>
            </a:r>
            <a:r>
              <a:rPr lang="hu-HU" sz="1800" i="1" dirty="0" smtClean="0"/>
              <a:t>rendjéről”</a:t>
            </a:r>
          </a:p>
          <a:p>
            <a:r>
              <a:rPr lang="hu-HU" dirty="0" smtClean="0"/>
              <a:t>51/2014 (IV.29.) VM rendelet:</a:t>
            </a:r>
            <a:r>
              <a:rPr lang="hu-HU" sz="1800" dirty="0" smtClean="0"/>
              <a:t> </a:t>
            </a:r>
            <a:r>
              <a:rPr lang="hu-HU" sz="1800" i="1" dirty="0" smtClean="0"/>
              <a:t>„</a:t>
            </a:r>
            <a:r>
              <a:rPr lang="hu-HU" sz="1800" dirty="0"/>
              <a:t>az </a:t>
            </a:r>
            <a:r>
              <a:rPr lang="hu-HU" sz="1800" dirty="0" err="1"/>
              <a:t>alapponthálózati</a:t>
            </a:r>
            <a:r>
              <a:rPr lang="hu-HU" sz="1800" dirty="0"/>
              <a:t> pontokkal kapcsolatos szabályokról</a:t>
            </a:r>
            <a:r>
              <a:rPr lang="hu-HU" sz="1800" i="1" dirty="0" smtClean="0"/>
              <a:t>”</a:t>
            </a:r>
          </a:p>
          <a:p>
            <a:r>
              <a:rPr lang="hu-HU" sz="1800" b="1" i="1" dirty="0" smtClean="0"/>
              <a:t>A.3. Szabályzat </a:t>
            </a:r>
            <a:r>
              <a:rPr lang="hu-HU" sz="1800" i="1" dirty="0" smtClean="0"/>
              <a:t>az országos negyedrendű vízszintes alappont létesítésére. MÉM OFTH Földmérési Főosztály 20402/1977. sz. utasítása</a:t>
            </a:r>
          </a:p>
          <a:p>
            <a:r>
              <a:rPr lang="hu-HU" sz="1800" b="1" i="1" dirty="0" smtClean="0"/>
              <a:t>A.5. Szabályzat </a:t>
            </a:r>
            <a:r>
              <a:rPr lang="hu-HU" sz="1800" i="1" dirty="0" smtClean="0"/>
              <a:t>az országos vízszintes </a:t>
            </a:r>
            <a:r>
              <a:rPr lang="hu-HU" sz="1800" i="1" dirty="0" err="1" smtClean="0"/>
              <a:t>alapponthálózat</a:t>
            </a:r>
            <a:r>
              <a:rPr lang="hu-HU" sz="1800" i="1" dirty="0" smtClean="0"/>
              <a:t> sűrítésére. MÉM OFTH Földmérési Főosztály 36400/1980 sz. utasítása (</a:t>
            </a:r>
            <a:r>
              <a:rPr lang="hu-HU" sz="1800" dirty="0" smtClean="0"/>
              <a:t>V. rendű alappontok és felmérési alappontok</a:t>
            </a:r>
            <a:r>
              <a:rPr lang="hu-HU" sz="1800" i="1" dirty="0" smtClean="0"/>
              <a:t>)</a:t>
            </a:r>
          </a:p>
          <a:p>
            <a:r>
              <a:rPr lang="hu-HU" sz="1800" b="1" i="1" dirty="0" smtClean="0"/>
              <a:t>A.1. Vetületi szabályzat.</a:t>
            </a:r>
            <a:r>
              <a:rPr lang="hu-HU" sz="1800" i="1" dirty="0" smtClean="0"/>
              <a:t> MÉM OFTH Földmérési Főosztály 63619/1975. sz. utasítása</a:t>
            </a:r>
          </a:p>
        </p:txBody>
      </p:sp>
    </p:spTree>
    <p:extLst>
      <p:ext uri="{BB962C8B-B14F-4D97-AF65-F5344CB8AC3E}">
        <p14:creationId xmlns:p14="http://schemas.microsoft.com/office/powerpoint/2010/main" val="106049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nevezünk alappontnak?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1" dirty="0" smtClean="0"/>
              <a:t>Felsőrendű hálózat alappontjai:</a:t>
            </a:r>
            <a:r>
              <a:rPr lang="hu-HU" dirty="0" smtClean="0"/>
              <a:t> EOVA I-III. rendű pontjai és a IV. rendű főpontok, EOMA I-III. rendű pontjai -&gt; 51/2014 VM rendelet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 smtClean="0"/>
              <a:t>Felmérési alappontok:</a:t>
            </a:r>
            <a:r>
              <a:rPr lang="hu-HU" dirty="0" smtClean="0"/>
              <a:t> az EOVA, EOMA, </a:t>
            </a:r>
            <a:r>
              <a:rPr lang="hu-HU" dirty="0" err="1" smtClean="0"/>
              <a:t>GNSSNet.hu</a:t>
            </a:r>
            <a:r>
              <a:rPr lang="hu-HU" dirty="0" smtClean="0"/>
              <a:t> országos hálózaton belül, helyi felmérési-kitűzési cél érdekében létrehozott helyi vízszintes, magassági és háromdimenziós alappont -&gt; 15/2013 VM rendelet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 err="1" smtClean="0"/>
              <a:t>Kisalappont</a:t>
            </a:r>
            <a:r>
              <a:rPr lang="hu-HU" b="1" dirty="0" smtClean="0"/>
              <a:t>: </a:t>
            </a:r>
            <a:r>
              <a:rPr lang="hu-HU" dirty="0" smtClean="0"/>
              <a:t>nem állandósított felmérési alappont, melynek meghatározása a mérés és számítás tekintetében az alappontokra vonatkozó követelmények </a:t>
            </a:r>
            <a:r>
              <a:rPr lang="hu-HU" dirty="0"/>
              <a:t>szerint történt </a:t>
            </a:r>
            <a:r>
              <a:rPr lang="hu-HU" dirty="0" smtClean="0"/>
              <a:t>-&gt; 15/2013 </a:t>
            </a:r>
            <a:r>
              <a:rPr lang="hu-HU" dirty="0"/>
              <a:t>VM rendelet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4982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2623</Words>
  <Application>Microsoft Office PowerPoint</Application>
  <PresentationFormat>Szélesvásznú</PresentationFormat>
  <Paragraphs>322</Paragraphs>
  <Slides>46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Symbol</vt:lpstr>
      <vt:lpstr>Office-téma</vt:lpstr>
      <vt:lpstr>Equation</vt:lpstr>
      <vt:lpstr>Geodéziai Alapmunkálatok</vt:lpstr>
      <vt:lpstr>Tartalom</vt:lpstr>
      <vt:lpstr>EOVA felépítése</vt:lpstr>
      <vt:lpstr>EOVA számozási rendszere</vt:lpstr>
      <vt:lpstr>OGPSH felépítése, meghatározása</vt:lpstr>
      <vt:lpstr>GNSSNet.hu felépítése</vt:lpstr>
      <vt:lpstr>MGGA alaphálózat</vt:lpstr>
      <vt:lpstr>Az alappontsűrítéshez kapcsolódó előírások</vt:lpstr>
      <vt:lpstr>Mit nevezünk alappontnak?</vt:lpstr>
      <vt:lpstr>Országos alapponthálózatok</vt:lpstr>
      <vt:lpstr>Országos alapponthálózatok</vt:lpstr>
      <vt:lpstr>Műveletek a kifejlesztett alaphálózatok alappontjaival</vt:lpstr>
      <vt:lpstr>Alappontok helyszínelése</vt:lpstr>
      <vt:lpstr>Alappontok helyszínelése</vt:lpstr>
      <vt:lpstr>Alappontok helyszínelése</vt:lpstr>
      <vt:lpstr>Magassági alapponthálózati pontok karbantartása</vt:lpstr>
      <vt:lpstr>Magassági alapponthálózati pontok karbantartása</vt:lpstr>
      <vt:lpstr>Vízszintes alapponthálózati pontok karbantartása</vt:lpstr>
      <vt:lpstr>Ellenőrzés</vt:lpstr>
      <vt:lpstr>Alappontok áthelyezése</vt:lpstr>
      <vt:lpstr>Alappontok áthelyezése</vt:lpstr>
      <vt:lpstr>Alappontok áthelyezése</vt:lpstr>
      <vt:lpstr>Alappontok áthelyezésének, pótlásának dokumentálása</vt:lpstr>
      <vt:lpstr>Alapvázlat</vt:lpstr>
      <vt:lpstr>A szemlélés és kitűzés</vt:lpstr>
      <vt:lpstr>A meghatározási terv</vt:lpstr>
      <vt:lpstr>A meghatározási terv</vt:lpstr>
      <vt:lpstr>A meghatározási terv</vt:lpstr>
      <vt:lpstr>A meghatározási terv</vt:lpstr>
      <vt:lpstr>Pontjelek vetítése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Geodéziai Alapmunkálatok</dc:title>
  <dc:creator>Rozsa Szabolcs</dc:creator>
  <cp:lastModifiedBy>Rozsa Szabolcs</cp:lastModifiedBy>
  <cp:revision>31</cp:revision>
  <dcterms:created xsi:type="dcterms:W3CDTF">2016-09-26T17:04:35Z</dcterms:created>
  <dcterms:modified xsi:type="dcterms:W3CDTF">2016-09-29T08:27:58Z</dcterms:modified>
</cp:coreProperties>
</file>