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1" r:id="rId5"/>
    <p:sldId id="29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88" r:id="rId16"/>
    <p:sldId id="289" r:id="rId17"/>
    <p:sldId id="290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6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0A87D-A5A5-444A-B943-EC70057EE473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8A8D-6F85-48F6-8546-56E07D19EA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859C9-796C-4560-9165-C75FAA76AC3C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35964-19D3-4732-9ED3-09964AE4A48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337A3-553A-4952-97D4-C6899BB93A15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B8F80-D57B-4316-915A-38E8D13F784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DC611-1032-40C5-BBE7-948EA2FE0EB3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96DA4-FA21-48B0-ACDD-0B0031B1674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141EF-BCF3-4868-956F-46361FCFE4D3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320C-0443-41B2-82A6-30B03DEE629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05038-F0B2-4099-AD8F-8DF785E9D18C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BA7A6-EB37-45FF-8BBB-6AAE107F701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543FF-D589-4324-BA62-BC94657750CE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CAFC-5D29-4463-BF20-145DD4CF59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21E2A-0B00-432A-B2FE-57F1F21013C4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E71C1-4591-4A6F-91DE-29800D536B4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593F1-3789-40BA-B81A-DCA02FCF3CCA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3D04B-F6A9-4703-8A4B-6F11F381086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D3513-AA20-41AF-8F57-46417F417876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3B1E7-F187-4E41-9DBC-1120C12028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A92D5-2E20-45E3-B441-65D37C51B3F2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F148-4035-416D-8029-8E4B2B358D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EC1D87-DD87-4973-9086-0685E8712954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512561-2064-4011-B340-D25EBF84FAA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ím 1"/>
          <p:cNvSpPr>
            <a:spLocks noGrp="1"/>
          </p:cNvSpPr>
          <p:nvPr>
            <p:ph type="ctrTitle"/>
          </p:nvPr>
        </p:nvSpPr>
        <p:spPr>
          <a:xfrm>
            <a:off x="685800" y="1071563"/>
            <a:ext cx="7772400" cy="1857375"/>
          </a:xfrm>
        </p:spPr>
        <p:txBody>
          <a:bodyPr/>
          <a:lstStyle/>
          <a:p>
            <a:pPr eaLnBrk="1" hangingPunct="1"/>
            <a:r>
              <a:rPr lang="hu-HU" smtClean="0"/>
              <a:t>Gyógy- és Strandfürdők</a:t>
            </a:r>
            <a:br>
              <a:rPr lang="hu-HU" smtClean="0"/>
            </a:br>
            <a:r>
              <a:rPr lang="hu-HU" smtClean="0"/>
              <a:t>201</a:t>
            </a:r>
            <a:r>
              <a:rPr lang="hu-HU" smtClean="0">
                <a:latin typeface="Arial" charset="0"/>
              </a:rPr>
              <a:t>6</a:t>
            </a:r>
          </a:p>
        </p:txBody>
      </p:sp>
      <p:sp>
        <p:nvSpPr>
          <p:cNvPr id="13314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898989"/>
                </a:solidFill>
                <a:latin typeface="Arial" charset="0"/>
              </a:rPr>
              <a:t>2 </a:t>
            </a:r>
          </a:p>
        </p:txBody>
      </p:sp>
      <p:pic>
        <p:nvPicPr>
          <p:cNvPr id="13315" name="Picture 4" descr="k-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852738"/>
            <a:ext cx="661035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Reneszánsz fürdőkultúra</a:t>
            </a:r>
            <a:endParaRPr lang="hu-HU" sz="3600" dirty="0"/>
          </a:p>
        </p:txBody>
      </p:sp>
      <p:sp>
        <p:nvSpPr>
          <p:cNvPr id="22530" name="Tartalom helye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 eaLnBrk="1" hangingPunct="1"/>
            <a:r>
              <a:rPr lang="hu-HU" sz="2400" smtClean="0"/>
              <a:t>A mai Rudas és Rác fürdők helyén lévő meleg fürdők – 1432</a:t>
            </a:r>
          </a:p>
          <a:p>
            <a:pPr eaLnBrk="1" hangingPunct="1"/>
            <a:r>
              <a:rPr lang="hu-HU" sz="2400" smtClean="0"/>
              <a:t>Bártfai fürdő (1420 – bérleti díj)</a:t>
            </a:r>
          </a:p>
          <a:p>
            <a:pPr eaLnBrk="1" hangingPunct="1"/>
            <a:r>
              <a:rPr lang="hu-HU" sz="2400" smtClean="0"/>
              <a:t>Egri melegvizes fürdő Bakócz Tamás számadáskönyve</a:t>
            </a:r>
          </a:p>
          <a:p>
            <a:pPr eaLnBrk="1" hangingPunct="1"/>
            <a:endParaRPr lang="hu-HU" sz="2400" smtClean="0"/>
          </a:p>
          <a:p>
            <a:pPr eaLnBrk="1" hangingPunct="1"/>
            <a:r>
              <a:rPr lang="hu-HU" sz="2400" smtClean="0"/>
              <a:t>Az első tudományos igényű leírás: Joachim Watt (svájci orvos) 1522  a budai híres gyógyforrásokról</a:t>
            </a:r>
          </a:p>
          <a:p>
            <a:pPr eaLnBrk="1" hangingPunct="1"/>
            <a:r>
              <a:rPr lang="hu-HU" sz="2400" smtClean="0"/>
              <a:t>Mátyás király – Oláh Miklós esztergomi hercegprímás: „ a szent Gellérthegy tövében alig húsz lépésre a Duna partjától fakadnak a hővizek, amelyek különösen egészségesek a betegeknek, elsősorban a kiütéseseknek és sorvadóknak”</a:t>
            </a:r>
          </a:p>
          <a:p>
            <a:pPr eaLnBrk="1" hangingPunct="1"/>
            <a:r>
              <a:rPr lang="hu-HU" sz="2400" smtClean="0"/>
              <a:t>Zsigmond király – Thermae Regie   -  Rác fürdő helyén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b="1" dirty="0" smtClean="0"/>
              <a:t>Török hódoltság időszaka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smtClean="0"/>
              <a:t> eredeti török medence – budai Császár, Király, Rudas, Rác fürdő egri török fürdő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b="1" dirty="0" err="1" smtClean="0"/>
              <a:t>Wernher</a:t>
            </a:r>
            <a:r>
              <a:rPr lang="hu-HU" sz="2400" b="1" dirty="0" smtClean="0"/>
              <a:t> György </a:t>
            </a:r>
            <a:r>
              <a:rPr lang="hu-HU" sz="2400" dirty="0" smtClean="0"/>
              <a:t>eperjesi és </a:t>
            </a:r>
            <a:r>
              <a:rPr lang="hu-HU" sz="2400" dirty="0" err="1" smtClean="0"/>
              <a:t>sárosi</a:t>
            </a:r>
            <a:r>
              <a:rPr lang="hu-HU" sz="2400" dirty="0" smtClean="0"/>
              <a:t> várkapitány  1549 </a:t>
            </a:r>
            <a:r>
              <a:rPr lang="hu-HU" sz="2400" dirty="0" err="1" smtClean="0"/>
              <a:t>Bazel</a:t>
            </a:r>
            <a:endParaRPr lang="hu-H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smtClean="0"/>
              <a:t>	- az ország ásvány- és gyógyvizei és hasznosításuk, ivókúra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- budai „szökevény források”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- kalcium-karbonát kiválások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smtClean="0"/>
              <a:t>Pöstyén, Nagyvárad, </a:t>
            </a:r>
            <a:r>
              <a:rPr lang="hu-HU" sz="2400" dirty="0" err="1" smtClean="0"/>
              <a:t>Trencsényteplic</a:t>
            </a:r>
            <a:endParaRPr lang="hu-H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</a:t>
            </a:r>
            <a:r>
              <a:rPr lang="hu-HU" sz="2400" b="1" dirty="0" err="1" smtClean="0"/>
              <a:t>Libavius</a:t>
            </a:r>
            <a:r>
              <a:rPr lang="hu-HU" sz="2400" dirty="0" smtClean="0"/>
              <a:t> „</a:t>
            </a:r>
            <a:r>
              <a:rPr lang="hu-HU" sz="2400" dirty="0" err="1" smtClean="0"/>
              <a:t>Alchimia</a:t>
            </a:r>
            <a:r>
              <a:rPr lang="hu-HU" sz="2400" dirty="0" smtClean="0"/>
              <a:t>”  </a:t>
            </a:r>
            <a:r>
              <a:rPr lang="hu-HU" sz="2400" dirty="0" err="1" smtClean="0"/>
              <a:t>szomolnoki</a:t>
            </a:r>
            <a:r>
              <a:rPr lang="hu-HU" sz="2400" dirty="0" smtClean="0"/>
              <a:t> cementvíz – színréz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smtClean="0"/>
              <a:t>Török fürdőkultúra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 </a:t>
            </a:r>
            <a:r>
              <a:rPr lang="hu-HU" sz="2400" dirty="0" smtClean="0"/>
              <a:t>  - budai forrás – ezüstpénz         „arannyá” változott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</a:p>
        </p:txBody>
      </p:sp>
      <p:sp>
        <p:nvSpPr>
          <p:cNvPr id="4" name="Jobbra nyíl 3"/>
          <p:cNvSpPr/>
          <p:nvPr/>
        </p:nvSpPr>
        <p:spPr>
          <a:xfrm>
            <a:off x="3786188" y="5143500"/>
            <a:ext cx="3349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1071563" y="4000500"/>
            <a:ext cx="3349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hu-HU" sz="3600" b="1" smtClean="0"/>
              <a:t>Az első vízelemzések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800" b="1" dirty="0" smtClean="0"/>
              <a:t>Luigi </a:t>
            </a:r>
            <a:r>
              <a:rPr lang="hu-HU" sz="2800" b="1" dirty="0" err="1" smtClean="0"/>
              <a:t>Ferdinado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Marságli</a:t>
            </a:r>
            <a:r>
              <a:rPr lang="hu-HU" sz="2800" b="1" dirty="0" smtClean="0"/>
              <a:t> </a:t>
            </a:r>
            <a:r>
              <a:rPr lang="hu-HU" sz="2400" dirty="0" smtClean="0"/>
              <a:t>(1658-1730) olasz hadmérnök lerajzolta a török fürdőket és romjaikat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err="1" smtClean="0"/>
              <a:t>-első</a:t>
            </a:r>
            <a:r>
              <a:rPr lang="hu-HU" sz="2400" dirty="0" smtClean="0"/>
              <a:t> vegyelemzések –orvosok – fontos ásványi anyagok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b="1" dirty="0" err="1" smtClean="0"/>
              <a:t>Fridrich</a:t>
            </a:r>
            <a:r>
              <a:rPr lang="hu-HU" sz="2400" b="1" dirty="0" smtClean="0"/>
              <a:t> Hoffmann </a:t>
            </a:r>
            <a:r>
              <a:rPr lang="hu-HU" sz="2400" dirty="0" smtClean="0"/>
              <a:t>(1600) csoportosította az ásványvizeket, milyen hatásuk van az emberi szervezetre.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sz="1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b="1" dirty="0" err="1" smtClean="0"/>
              <a:t>Stocker</a:t>
            </a:r>
            <a:r>
              <a:rPr lang="hu-HU" sz="2400" b="1" dirty="0" smtClean="0"/>
              <a:t> Lőrinc </a:t>
            </a:r>
            <a:r>
              <a:rPr lang="hu-HU" sz="2400" dirty="0" smtClean="0"/>
              <a:t>Buda város fizikusa (orvosa) 1721.  összefoglaló a budai forrásokról, használati módjukról (víz tisztasága, kén és szénsav tartalma)  - német nyelvű budai útikalauz.</a:t>
            </a:r>
            <a:endParaRPr lang="hu-HU" sz="1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sz="1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b="1" dirty="0" err="1" smtClean="0"/>
              <a:t>Moller</a:t>
            </a:r>
            <a:r>
              <a:rPr lang="hu-HU" sz="2400" b="1" dirty="0" smtClean="0"/>
              <a:t> Károly </a:t>
            </a:r>
            <a:r>
              <a:rPr lang="hu-HU" sz="2400" dirty="0" smtClean="0"/>
              <a:t>(1670-1747) felvidéki fürdőorvos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smtClean="0"/>
              <a:t>Nagyszombati egyetem – orvoskar, 1770 – botanikai-kémiai tanszék – </a:t>
            </a:r>
            <a:r>
              <a:rPr lang="hu-HU" sz="2400" b="1" dirty="0" err="1" smtClean="0"/>
              <a:t>Winterl</a:t>
            </a:r>
            <a:r>
              <a:rPr lang="hu-HU" sz="2400" b="1" dirty="0" smtClean="0"/>
              <a:t> József Jakab </a:t>
            </a:r>
            <a:r>
              <a:rPr lang="hu-HU" sz="2400" dirty="0" smtClean="0"/>
              <a:t>felső-magyarországi bányakerületi főorvos</a:t>
            </a:r>
            <a:endParaRPr lang="hu-H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5602" name="Tartalom helye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z="2400" b="1" smtClean="0"/>
              <a:t>Kibédi Mátyás István</a:t>
            </a:r>
            <a:r>
              <a:rPr lang="hu-HU" sz="2400" smtClean="0"/>
              <a:t> (1725-1802) – több mint 50 féle erdélyi ásványvizet írt le -  kénköves, lúgos, vasas, sós, köztük a Radna vidéki források vizét, melyet már akkor palackoztak.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		értékes jód- és brómtartalmú vizek</a:t>
            </a:r>
            <a:endParaRPr lang="hu-HU" sz="800" smtClean="0"/>
          </a:p>
          <a:p>
            <a:pPr eaLnBrk="1" hangingPunct="1">
              <a:buFont typeface="Arial" charset="0"/>
              <a:buNone/>
            </a:pPr>
            <a:endParaRPr lang="hu-HU" sz="800" smtClean="0"/>
          </a:p>
          <a:p>
            <a:pPr eaLnBrk="1" hangingPunct="1">
              <a:buFont typeface="Arial" charset="0"/>
              <a:buNone/>
            </a:pPr>
            <a:r>
              <a:rPr lang="hu-HU" sz="2400" b="1" smtClean="0"/>
              <a:t>Edvi Illés László </a:t>
            </a:r>
            <a:r>
              <a:rPr lang="hu-HU" sz="2400" smtClean="0"/>
              <a:t>(1843) – Császár fürdő – orvosi előírás szerinti fürdő és ivó kúrák   -  rheumás betegek</a:t>
            </a:r>
          </a:p>
          <a:p>
            <a:pPr eaLnBrk="1" hangingPunct="1">
              <a:buFont typeface="Arial" charset="0"/>
              <a:buNone/>
            </a:pPr>
            <a:endParaRPr lang="hu-HU" sz="2400" smtClean="0"/>
          </a:p>
          <a:p>
            <a:pPr eaLnBrk="1" hangingPunct="1">
              <a:buFont typeface="Arial" charset="0"/>
              <a:buNone/>
            </a:pPr>
            <a:r>
              <a:rPr lang="hu-HU" sz="2400" b="1" smtClean="0"/>
              <a:t>Mélyfúrási technológiák</a:t>
            </a:r>
            <a:endParaRPr lang="hu-HU" sz="2400" smtClean="0"/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Meglévő források vízhozam növelése – Eszterházy uradalom Ugod község 1825</a:t>
            </a:r>
          </a:p>
          <a:p>
            <a:pPr eaLnBrk="1" hangingPunct="1">
              <a:buFont typeface="Arial" charset="0"/>
              <a:buNone/>
            </a:pPr>
            <a:endParaRPr lang="hu-HU" sz="2400" smtClean="0"/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Zsigmondy Vilmos 1865 „Bányatan”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dirty="0" smtClean="0"/>
              <a:t>A XIX. század</a:t>
            </a:r>
            <a:endParaRPr lang="hu-HU" sz="3200" dirty="0"/>
          </a:p>
        </p:txBody>
      </p:sp>
      <p:sp>
        <p:nvSpPr>
          <p:cNvPr id="26626" name="Tartalom helye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smtClean="0"/>
              <a:t>Az 1800-as évek első felében a vizenyős területek rendezésével, a belvizek elvezetésével láthatóvá váltak a korábbi rejtett melegvizes feltörések (pl. Harkány) 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smtClean="0"/>
              <a:t>	- vízhozamnövelés – kútfúrás  37 m, 1200 l/min, 62,5 oC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hu-HU" sz="8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b="1" smtClean="0"/>
              <a:t>Zsigmondy Vilmos </a:t>
            </a:r>
            <a:r>
              <a:rPr lang="hu-HU" sz="2400" smtClean="0"/>
              <a:t>– mélyfúrású kutak: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smtClean="0"/>
              <a:t>	- Margitsziget (1867)	118,58 m 	10 980 l/min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smtClean="0"/>
              <a:t>	- Lipik (1870)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smtClean="0"/>
              <a:t>	- Bp. Városliget (1868-1878)	970,48 m, 470 l/perc, 74 oC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hu-HU" sz="24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b="1" smtClean="0"/>
              <a:t>Pávai Vajna Ferenc  </a:t>
            </a:r>
            <a:r>
              <a:rPr lang="hu-HU" sz="2400" smtClean="0"/>
              <a:t>	Hajdúszoboszló	1925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b="1" smtClean="0"/>
              <a:t>Horusitzky Henrik</a:t>
            </a:r>
            <a:r>
              <a:rPr lang="hu-HU" sz="2400" smtClean="0"/>
              <a:t>	Szeged, Szolnok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b="1" smtClean="0"/>
              <a:t>Sümeghy József</a:t>
            </a:r>
            <a:r>
              <a:rPr lang="hu-HU" sz="2400" smtClean="0"/>
              <a:t>	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b="1" smtClean="0"/>
              <a:t>Papp Ferenc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sz="2400" smtClean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hu-HU" sz="3200" b="1" smtClean="0"/>
              <a:t>Különleges gyógyiszapok</a:t>
            </a:r>
          </a:p>
        </p:txBody>
      </p:sp>
      <p:sp>
        <p:nvSpPr>
          <p:cNvPr id="27650" name="Tartalom helye 2"/>
          <p:cNvSpPr>
            <a:spLocks noGrp="1"/>
          </p:cNvSpPr>
          <p:nvPr>
            <p:ph idx="1"/>
          </p:nvPr>
        </p:nvSpPr>
        <p:spPr>
          <a:xfrm>
            <a:off x="285750" y="1071563"/>
            <a:ext cx="8401050" cy="5054600"/>
          </a:xfrm>
        </p:spPr>
        <p:txBody>
          <a:bodyPr/>
          <a:lstStyle/>
          <a:p>
            <a:r>
              <a:rPr lang="hu-HU" sz="2000" smtClean="0"/>
              <a:t>Az iszap megszépíti a bőrt és meggyógyítja a testet, harmonizálja az egész emberi szervezetet. Fájdalomcsillapító, gyulladáscsökkentő hatása van.</a:t>
            </a:r>
          </a:p>
          <a:p>
            <a:r>
              <a:rPr lang="hu-HU" sz="2000" smtClean="0"/>
              <a:t>Különböző betegségek esetében alkalmazzák a komplex terápia részeként.</a:t>
            </a:r>
          </a:p>
          <a:p>
            <a:pPr>
              <a:buFont typeface="Arial" charset="0"/>
              <a:buNone/>
            </a:pPr>
            <a:endParaRPr lang="hu-HU" sz="2000" smtClean="0"/>
          </a:p>
          <a:p>
            <a:pPr>
              <a:buFont typeface="Arial" charset="0"/>
              <a:buNone/>
            </a:pPr>
            <a:r>
              <a:rPr lang="hu-HU" sz="2000" smtClean="0"/>
              <a:t>A tőzegiszap a természetben zajló évezredes folyamatok eredménye, mely során a vízbe hulló növényi részek az állóvizek aljára süllyedve, a levegőtől elzárt környezetben az ott élő baktériumok hatására eltőzegesednek.</a:t>
            </a:r>
          </a:p>
          <a:p>
            <a:pPr>
              <a:buFont typeface="Arial" charset="0"/>
              <a:buNone/>
            </a:pPr>
            <a:r>
              <a:rPr lang="hu-HU" sz="1800" smtClean="0"/>
              <a:t>(állatok – fájdalom enyhítése: meghemperednek a gyógyító sárban, sőt meg is eszik azt.)</a:t>
            </a:r>
          </a:p>
          <a:p>
            <a:pPr>
              <a:buFont typeface="Arial" charset="0"/>
              <a:buNone/>
            </a:pPr>
            <a:endParaRPr lang="hu-HU" sz="2000" smtClean="0"/>
          </a:p>
          <a:p>
            <a:pPr>
              <a:buFont typeface="Arial" charset="0"/>
              <a:buNone/>
            </a:pPr>
            <a:r>
              <a:rPr lang="hu-HU" sz="2000" smtClean="0"/>
              <a:t>Paracelsus (vegyész – orvos) a gyógyítás egyik hatásos eszközének tartotta az iszapfürdőzést.</a:t>
            </a:r>
          </a:p>
          <a:p>
            <a:pPr>
              <a:buFont typeface="Arial" charset="0"/>
              <a:buNone/>
            </a:pPr>
            <a:endParaRPr lang="hu-HU" sz="2000" smtClean="0"/>
          </a:p>
          <a:p>
            <a:pPr>
              <a:buFont typeface="Arial" charset="0"/>
              <a:buNone/>
            </a:pPr>
            <a:r>
              <a:rPr lang="hu-HU" sz="2000" smtClean="0"/>
              <a:t>14. – 15. századtól már hivatalos iszapfürdők is működtek Európában.</a:t>
            </a:r>
          </a:p>
          <a:p>
            <a:pPr>
              <a:buFont typeface="Arial" charset="0"/>
              <a:buNone/>
            </a:pPr>
            <a:r>
              <a:rPr lang="hu-HU" sz="2000" smtClean="0"/>
              <a:t>Napjainkban: iszappakolás, egy-egy testrész, vagy a teljes testfelület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hu-HU" sz="2800" b="1" smtClean="0"/>
              <a:t>Hagyományos iszappakolás</a:t>
            </a:r>
          </a:p>
        </p:txBody>
      </p:sp>
      <p:sp>
        <p:nvSpPr>
          <p:cNvPr id="28674" name="Tartalom helye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r>
              <a:rPr lang="hu-HU" sz="2400" smtClean="0"/>
              <a:t>42 oC-os iszappal</a:t>
            </a:r>
          </a:p>
          <a:p>
            <a:r>
              <a:rPr lang="hu-HU" sz="2400" smtClean="0"/>
              <a:t>Az iszap hőtároló képessége nagyon jó, a meleget lassan és egyenletesen adja le a testfelületre, hője elér olyan szöveti részeket is, melyeket más melegítő anyagokkal nem lehet elérni.</a:t>
            </a:r>
          </a:p>
          <a:p>
            <a:r>
              <a:rPr lang="hu-HU" sz="2400" smtClean="0"/>
              <a:t>A leadott termikus energia hatására értágulat jön létre, mely fájdalomcsillapító és anyagcsere-fokozó</a:t>
            </a:r>
          </a:p>
          <a:p>
            <a:r>
              <a:rPr lang="hu-HU" sz="2400" smtClean="0"/>
              <a:t>A meleg hatására az izmok is ellazulnak, ezért az iszapfürdő, vagy iszappakolás után a gyógymasszázs is hatásosabb.</a:t>
            </a:r>
          </a:p>
          <a:p>
            <a:r>
              <a:rPr lang="hu-HU" sz="2400" smtClean="0"/>
              <a:t>(ellenjavallatok!)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hu-HU" sz="3200" b="1" smtClean="0"/>
              <a:t>Lelőhelyek</a:t>
            </a:r>
          </a:p>
        </p:txBody>
      </p:sp>
      <p:sp>
        <p:nvSpPr>
          <p:cNvPr id="29698" name="Tartalom helye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r>
              <a:rPr lang="hu-HU" sz="2400" smtClean="0"/>
              <a:t>Az iszap gyógyhatását elsősorban az alapanyag lelőhely határozza meg.</a:t>
            </a:r>
          </a:p>
          <a:p>
            <a:r>
              <a:rPr lang="hu-HU" sz="2400" smtClean="0"/>
              <a:t>Lényeges, hogy milyen ásványi anyagokat tartalmaz.</a:t>
            </a:r>
          </a:p>
          <a:p>
            <a:r>
              <a:rPr lang="hu-HU" sz="2400" smtClean="0"/>
              <a:t>Mozgásszervi betegségek:  - kéntartalom</a:t>
            </a:r>
          </a:p>
          <a:p>
            <a:r>
              <a:rPr lang="hu-HU" sz="2400" smtClean="0"/>
              <a:t>Magyaro.:  minősített gyógyiszapok:</a:t>
            </a:r>
          </a:p>
          <a:p>
            <a:pPr lvl="1"/>
            <a:r>
              <a:rPr lang="hu-HU" sz="2000" smtClean="0"/>
              <a:t>Hévizi tó</a:t>
            </a:r>
          </a:p>
          <a:p>
            <a:pPr lvl="1"/>
            <a:r>
              <a:rPr lang="hu-HU" sz="2000" smtClean="0"/>
              <a:t>Tiszasűly (kolopi iszap)</a:t>
            </a:r>
          </a:p>
          <a:p>
            <a:pPr lvl="1"/>
            <a:r>
              <a:rPr lang="hu-HU" sz="2000" smtClean="0"/>
              <a:t>Makó (marosi iszap</a:t>
            </a:r>
          </a:p>
          <a:p>
            <a:pPr lvl="1"/>
            <a:r>
              <a:rPr lang="hu-HU" sz="2000" smtClean="0"/>
              <a:t>Hajdúszoboszló, Alsópáhok – Georgikon természetes tőzegiszap</a:t>
            </a:r>
          </a:p>
          <a:p>
            <a:pPr lvl="1"/>
            <a:r>
              <a:rPr lang="hu-HU" sz="2000" smtClean="0"/>
              <a:t>Szt. Lukács Gyógyfürdő iszaptava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hu-HU" sz="3600" b="1" smtClean="0"/>
              <a:t>A hévízbeszerzés földtani alapjai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smtClean="0"/>
              <a:t>Kevés a természetes eredetű hévizes forrás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smtClean="0"/>
              <a:t>Mélyfúrású kutak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1443 hévízkút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294 fürdő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241 ivóvíz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193 mezőgazdaság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185 ipar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18 kommunális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85 több hasznosítási mód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15 visszasajtolás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226 zárt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103 észlelőkút</a:t>
            </a:r>
            <a:endParaRPr lang="hu-H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b="1" dirty="0" smtClean="0"/>
              <a:t>Földtani korcsoportok</a:t>
            </a:r>
            <a:endParaRPr lang="hu-HU" sz="3600" b="1" dirty="0"/>
          </a:p>
        </p:txBody>
      </p:sp>
      <p:sp>
        <p:nvSpPr>
          <p:cNvPr id="31746" name="Tartalom helye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/>
            <a:r>
              <a:rPr lang="hu-HU" sz="2400" smtClean="0"/>
              <a:t>A földtani korbeosztás alapja – az egymás felett lévő közetrétegekbe zárt ösmaradványok értékelése</a:t>
            </a:r>
          </a:p>
          <a:p>
            <a:pPr eaLnBrk="1" hangingPunct="1"/>
            <a:r>
              <a:rPr lang="hu-HU" sz="2400" smtClean="0"/>
              <a:t>A szerves élet kezdete előtti kőzetek és a magmás kőzetek földtani kora csak összehasonlítással, közelítőleg</a:t>
            </a:r>
          </a:p>
          <a:p>
            <a:pPr eaLnBrk="1" hangingPunct="1"/>
            <a:r>
              <a:rPr lang="hu-HU" sz="2400" smtClean="0"/>
              <a:t>Radioaktív módszerek</a:t>
            </a:r>
          </a:p>
          <a:p>
            <a:pPr eaLnBrk="1" hangingPunct="1"/>
            <a:r>
              <a:rPr lang="hu-HU" sz="2400" smtClean="0"/>
              <a:t>Őskor, Hajnalkor  3,6-4,5 milliárd év</a:t>
            </a:r>
          </a:p>
          <a:p>
            <a:pPr lvl="1" eaLnBrk="1" hangingPunct="1"/>
            <a:r>
              <a:rPr lang="hu-HU" sz="2000" smtClean="0"/>
              <a:t>1,8-2,0 milliárd év  vízgőz-burok, majd lehűlés</a:t>
            </a:r>
          </a:p>
          <a:p>
            <a:pPr lvl="1" eaLnBrk="1" hangingPunct="1"/>
            <a:r>
              <a:rPr lang="hu-HU" sz="2000" smtClean="0"/>
              <a:t>Gneisz, fillit, csillámpala, gránit</a:t>
            </a:r>
          </a:p>
          <a:p>
            <a:pPr lvl="1" eaLnBrk="1" hangingPunct="1"/>
            <a:r>
              <a:rPr lang="hu-HU" sz="2000" smtClean="0"/>
              <a:t>Az élet első nyoma Dél-Afrika (1965), a Föld kb.2 milliárd éves</a:t>
            </a:r>
          </a:p>
          <a:p>
            <a:pPr lvl="1" eaLnBrk="1" hangingPunct="1"/>
            <a:r>
              <a:rPr lang="hu-HU" sz="2000" smtClean="0"/>
              <a:t>Az első nagy összletet a prekambrium kőzetei követik.</a:t>
            </a:r>
          </a:p>
          <a:p>
            <a:pPr lvl="1" eaLnBrk="1" hangingPunct="1"/>
            <a:r>
              <a:rPr lang="hu-HU" sz="2000" smtClean="0"/>
              <a:t>A  Kárpát-medence egész területe a prekambrium végén emelkedett ki</a:t>
            </a:r>
          </a:p>
          <a:p>
            <a:pPr lvl="2" eaLnBrk="1" hangingPunct="1"/>
            <a:r>
              <a:rPr lang="hu-HU" sz="1800" smtClean="0"/>
              <a:t>Nyugati határvidék kristályos pala, az Alföld talapzatában gneisz, csillámpala, fillit átalakult kőzetei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smtClean="0"/>
              <a:t>Fürdők és a társadalom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Rituális fürdők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Gyógyító fürdők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Szórakoztató, sport, stb.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hu-HU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hu-HU" sz="2400" dirty="0" smtClean="0"/>
              <a:t>Medencék – víztárolók – víz- és fűtéshálózatok –vízkezelő, előkészítő és fertőtlenítő berendezések - Élményberendezések – </a:t>
            </a:r>
            <a:r>
              <a:rPr lang="hu-HU" sz="2400" dirty="0" err="1" smtClean="0"/>
              <a:t>vízalatti</a:t>
            </a:r>
            <a:r>
              <a:rPr lang="hu-HU" sz="2400" dirty="0" smtClean="0"/>
              <a:t> porszívók – világító berendezések – nagynyomású takarítógépek – időmérők – eredményjelzők – hajszárítók – automatikus és </a:t>
            </a:r>
            <a:r>
              <a:rPr lang="hu-HU" sz="2400" dirty="0" err="1" smtClean="0"/>
              <a:t>félautomatikus</a:t>
            </a:r>
            <a:r>
              <a:rPr lang="hu-HU" sz="2400" dirty="0" smtClean="0"/>
              <a:t> önkiszolgáló öltözőrendszerek –beléptető rendszerek – pénztárak – orvosi rendelők – kezelők –fizioterápiás kezelő berendezések – nappali kórház – büfé – étterem -  stb.</a:t>
            </a:r>
            <a:endParaRPr lang="hu-H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2770" name="Tartalom helye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eaLnBrk="1" hangingPunct="1"/>
            <a:r>
              <a:rPr lang="hu-HU" sz="2800" b="1" smtClean="0"/>
              <a:t>Ókor</a:t>
            </a:r>
            <a:r>
              <a:rPr lang="hu-HU" sz="2800" smtClean="0"/>
              <a:t> </a:t>
            </a:r>
            <a:r>
              <a:rPr lang="hu-HU" sz="2400" smtClean="0"/>
              <a:t>(Paleozoikum)</a:t>
            </a:r>
          </a:p>
          <a:p>
            <a:pPr eaLnBrk="1" hangingPunct="1"/>
            <a:r>
              <a:rPr lang="hu-HU" sz="2400" smtClean="0"/>
              <a:t>Két nagy hegységképző folyamat</a:t>
            </a:r>
          </a:p>
          <a:p>
            <a:pPr eaLnBrk="1" hangingPunct="1"/>
            <a:r>
              <a:rPr lang="hu-HU" sz="2400" smtClean="0"/>
              <a:t>Az Ókor végén jelennek meg az őshüllők, őshalak, kétéltűek</a:t>
            </a:r>
          </a:p>
          <a:p>
            <a:pPr lvl="1" eaLnBrk="1" hangingPunct="1"/>
            <a:r>
              <a:rPr lang="hu-HU" sz="2000" b="1" smtClean="0"/>
              <a:t>Kambrium</a:t>
            </a:r>
            <a:r>
              <a:rPr lang="hu-HU" sz="2000" smtClean="0"/>
              <a:t> – konglomerátum, homok, homokkő képződött, a mészkő a tenger mélyülését jelzi, </a:t>
            </a:r>
          </a:p>
          <a:p>
            <a:pPr lvl="2" eaLnBrk="1" hangingPunct="1"/>
            <a:r>
              <a:rPr lang="hu-HU" sz="2000" smtClean="0"/>
              <a:t>Gerinctelen állatok ( ősrákok, lábasfejűek)</a:t>
            </a:r>
          </a:p>
          <a:p>
            <a:pPr lvl="2" eaLnBrk="1" hangingPunct="1"/>
            <a:r>
              <a:rPr lang="hu-HU" sz="2000" smtClean="0"/>
              <a:t>A Kárpát-medence ekkor szárazulat, jelentősebb üledékképződés nélkül</a:t>
            </a:r>
          </a:p>
          <a:p>
            <a:pPr lvl="1" eaLnBrk="1" hangingPunct="1"/>
            <a:r>
              <a:rPr lang="hu-HU" sz="2000" b="1" smtClean="0"/>
              <a:t>Szilur </a:t>
            </a:r>
            <a:r>
              <a:rPr lang="hu-HU" sz="2000" smtClean="0"/>
              <a:t> - sekély- és mélytengeri üledékek, gránit, diorit, márvány</a:t>
            </a:r>
          </a:p>
          <a:p>
            <a:pPr lvl="2" eaLnBrk="1" hangingPunct="1"/>
            <a:r>
              <a:rPr lang="hu-HU" sz="2000" smtClean="0"/>
              <a:t>Nagyarányú hegységképződés, halak</a:t>
            </a:r>
          </a:p>
          <a:p>
            <a:pPr lvl="1" eaLnBrk="1" hangingPunct="1"/>
            <a:r>
              <a:rPr lang="hu-HU" sz="2000" b="1" smtClean="0"/>
              <a:t>Devon</a:t>
            </a:r>
            <a:r>
              <a:rPr lang="hu-HU" sz="2000" smtClean="0"/>
              <a:t>  - nagyméretű szárazföldek, Európa helyén a „Tétisz”,  </a:t>
            </a:r>
          </a:p>
          <a:p>
            <a:pPr lvl="2" eaLnBrk="1" hangingPunct="1"/>
            <a:r>
              <a:rPr lang="hu-HU" sz="2000" smtClean="0"/>
              <a:t>15-21 m-es páfrány, pálma – tengeri üledék – mészkő, homokkő</a:t>
            </a:r>
          </a:p>
          <a:p>
            <a:pPr lvl="1" eaLnBrk="1" hangingPunct="1"/>
            <a:r>
              <a:rPr lang="hu-HU" sz="2000" b="1" smtClean="0"/>
              <a:t>Perm </a:t>
            </a:r>
            <a:r>
              <a:rPr lang="hu-HU" sz="2000" smtClean="0"/>
              <a:t>– élénkülő vulkáni tevékenység</a:t>
            </a:r>
          </a:p>
          <a:p>
            <a:pPr lvl="2" eaLnBrk="1" hangingPunct="1"/>
            <a:r>
              <a:rPr lang="hu-HU" sz="2000" smtClean="0"/>
              <a:t>Balaton-felvidék – vörös homokkő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3794" name="Tartalom helye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/>
          <a:lstStyle/>
          <a:p>
            <a:pPr eaLnBrk="1" hangingPunct="1"/>
            <a:r>
              <a:rPr lang="hu-HU" sz="2800" b="1" smtClean="0"/>
              <a:t>Középkor</a:t>
            </a:r>
            <a:r>
              <a:rPr lang="hu-HU" smtClean="0"/>
              <a:t> </a:t>
            </a:r>
            <a:r>
              <a:rPr lang="hu-HU" sz="2400" smtClean="0"/>
              <a:t>(Mezozoikum) végén a tenger visszahúzódott, - hatalmas mészkő- és dolomit tömegek hegylánccá gyűrődnek</a:t>
            </a:r>
          </a:p>
          <a:p>
            <a:pPr lvl="1" eaLnBrk="1" hangingPunct="1"/>
            <a:r>
              <a:rPr lang="hu-HU" sz="2000" smtClean="0"/>
              <a:t>A trópusi éghajlat fokozatosan lehűl</a:t>
            </a:r>
          </a:p>
          <a:p>
            <a:pPr lvl="2" eaLnBrk="1" hangingPunct="1"/>
            <a:r>
              <a:rPr lang="hu-HU" sz="2000" smtClean="0"/>
              <a:t>Pálmafélék helyett – tűlevelű és lombhullató</a:t>
            </a:r>
          </a:p>
          <a:p>
            <a:pPr lvl="2" eaLnBrk="1" hangingPunct="1"/>
            <a:r>
              <a:rPr lang="hu-HU" sz="2000" smtClean="0"/>
              <a:t>Első emlősök, zátonyképző korallok</a:t>
            </a:r>
          </a:p>
          <a:p>
            <a:pPr lvl="2" eaLnBrk="1" hangingPunct="1"/>
            <a:r>
              <a:rPr lang="hu-HU" sz="2000" smtClean="0"/>
              <a:t>A középkor végén alakul ki az Alpok és a Kárpátok láncolata</a:t>
            </a:r>
          </a:p>
          <a:p>
            <a:pPr lvl="1" eaLnBrk="1" hangingPunct="1"/>
            <a:r>
              <a:rPr lang="hu-HU" sz="2400" b="1" smtClean="0"/>
              <a:t>Triász </a:t>
            </a:r>
            <a:r>
              <a:rPr lang="hu-HU" sz="2400" smtClean="0"/>
              <a:t> - </a:t>
            </a:r>
            <a:r>
              <a:rPr lang="hu-HU" sz="2000" smtClean="0"/>
              <a:t>homokos meszes üledék, mészkő, dolomit üledék</a:t>
            </a:r>
          </a:p>
          <a:p>
            <a:pPr lvl="2" eaLnBrk="1" hangingPunct="1"/>
            <a:r>
              <a:rPr lang="hu-HU" sz="2000" smtClean="0"/>
              <a:t>Karsztosodott karbonátos üledékek – karsztvíz</a:t>
            </a:r>
          </a:p>
          <a:p>
            <a:pPr lvl="1" eaLnBrk="1" hangingPunct="1"/>
            <a:r>
              <a:rPr lang="hu-HU" sz="2400" b="1" smtClean="0"/>
              <a:t>Jura </a:t>
            </a:r>
            <a:r>
              <a:rPr lang="hu-HU" sz="2000" smtClean="0"/>
              <a:t>- sekélytengeri mészkő üledék, kőszén, homokkő, márga</a:t>
            </a:r>
          </a:p>
          <a:p>
            <a:pPr lvl="1" eaLnBrk="1" hangingPunct="1"/>
            <a:r>
              <a:rPr lang="hu-HU" sz="2400" b="1" smtClean="0"/>
              <a:t>Kréta </a:t>
            </a:r>
            <a:r>
              <a:rPr lang="hu-HU" sz="2000" smtClean="0"/>
              <a:t>- a tengerek visszahúzódtak, Mo. teljes területe szárazulat</a:t>
            </a:r>
          </a:p>
          <a:p>
            <a:pPr lvl="2" eaLnBrk="1" hangingPunct="1"/>
            <a:r>
              <a:rPr lang="hu-HU" sz="2000" smtClean="0"/>
              <a:t>Agyag, márga, bauxit</a:t>
            </a:r>
          </a:p>
          <a:p>
            <a:pPr lvl="1" eaLnBrk="1" hangingPunct="1"/>
            <a:endParaRPr lang="hu-HU" smtClean="0"/>
          </a:p>
          <a:p>
            <a:pPr eaLnBrk="1" hangingPunct="1"/>
            <a:endParaRPr lang="hu-HU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4818" name="Tartalom helye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eaLnBrk="1" hangingPunct="1"/>
            <a:r>
              <a:rPr lang="hu-HU" sz="2800" b="1" smtClean="0"/>
              <a:t>Újkor</a:t>
            </a:r>
            <a:r>
              <a:rPr lang="hu-HU" sz="2800" smtClean="0"/>
              <a:t> </a:t>
            </a:r>
            <a:r>
              <a:rPr lang="hu-HU" sz="2400" smtClean="0"/>
              <a:t>( Kainozoikum)</a:t>
            </a:r>
          </a:p>
          <a:p>
            <a:pPr lvl="2" eaLnBrk="1" hangingPunct="1"/>
            <a:r>
              <a:rPr lang="hu-HU" sz="2000" smtClean="0"/>
              <a:t>Euroázsiai-hegységrendszer felgyűrődése a Földközi tengerből</a:t>
            </a:r>
          </a:p>
          <a:p>
            <a:pPr lvl="2" eaLnBrk="1" hangingPunct="1"/>
            <a:r>
              <a:rPr lang="hu-HU" sz="2000" smtClean="0"/>
              <a:t>élénk vulkáni tevékenység</a:t>
            </a:r>
          </a:p>
          <a:p>
            <a:pPr lvl="1" eaLnBrk="1" hangingPunct="1"/>
            <a:r>
              <a:rPr lang="hu-HU" sz="2400" b="1" smtClean="0"/>
              <a:t>Harmadidőszak</a:t>
            </a:r>
            <a:r>
              <a:rPr lang="hu-HU" sz="2400" smtClean="0"/>
              <a:t> – paleocén, eocén, oligocén, miocén és pliocén kor</a:t>
            </a:r>
          </a:p>
          <a:p>
            <a:pPr lvl="1" eaLnBrk="1" hangingPunct="1"/>
            <a:r>
              <a:rPr lang="hu-HU" sz="2400" b="1" smtClean="0"/>
              <a:t>Negyedidőszak</a:t>
            </a:r>
          </a:p>
          <a:p>
            <a:pPr lvl="2" eaLnBrk="1" hangingPunct="1"/>
            <a:r>
              <a:rPr lang="hu-HU" sz="2000" b="1" smtClean="0"/>
              <a:t>Pleisztocén </a:t>
            </a:r>
            <a:r>
              <a:rPr lang="hu-HU" sz="2000" smtClean="0"/>
              <a:t>(jégkorszak) -  a Homo sapiens megjelenése</a:t>
            </a:r>
          </a:p>
          <a:p>
            <a:pPr lvl="3" eaLnBrk="1" hangingPunct="1"/>
            <a:r>
              <a:rPr lang="hu-HU" smtClean="0"/>
              <a:t>Kavics, homok, kőzetliszt, agyag, lösz</a:t>
            </a:r>
          </a:p>
          <a:p>
            <a:pPr lvl="3" eaLnBrk="1" hangingPunct="1"/>
            <a:r>
              <a:rPr lang="hu-HU" smtClean="0"/>
              <a:t>Jó víztartó és vízadó képességű rétegösszlet, az Alföldön 200-600 m vastag</a:t>
            </a:r>
          </a:p>
          <a:p>
            <a:pPr lvl="2" eaLnBrk="1" hangingPunct="1"/>
            <a:r>
              <a:rPr lang="hu-HU" sz="2000" b="1" smtClean="0"/>
              <a:t>Holocén</a:t>
            </a:r>
            <a:r>
              <a:rPr lang="hu-HU" smtClean="0"/>
              <a:t> </a:t>
            </a:r>
            <a:r>
              <a:rPr lang="hu-HU" sz="2000" smtClean="0"/>
              <a:t>( jelenkor) kb. 10 000 év</a:t>
            </a:r>
          </a:p>
          <a:p>
            <a:pPr lvl="3" eaLnBrk="1" hangingPunct="1"/>
            <a:r>
              <a:rPr lang="hu-HU" smtClean="0"/>
              <a:t>Folyóvizi öntéstalajok, futóhomok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hu-HU" sz="3200" b="1" smtClean="0"/>
              <a:t>A hévíz mesterséges feltárása</a:t>
            </a:r>
          </a:p>
        </p:txBody>
      </p:sp>
      <p:sp>
        <p:nvSpPr>
          <p:cNvPr id="35842" name="Tartalom helye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 eaLnBrk="1" hangingPunct="1"/>
            <a:r>
              <a:rPr lang="hu-HU" sz="2800" b="1" smtClean="0"/>
              <a:t>Hévízkút létesítése</a:t>
            </a:r>
          </a:p>
          <a:p>
            <a:pPr lvl="1" eaLnBrk="1" hangingPunct="1"/>
            <a:r>
              <a:rPr lang="hu-HU" sz="2400" smtClean="0"/>
              <a:t>Terület tulajdonosa, kezelője, jogosultsággal rendelkező tervező (3/1998.(II.1.)KHVM)</a:t>
            </a:r>
          </a:p>
          <a:p>
            <a:pPr lvl="2" eaLnBrk="1" hangingPunct="1"/>
            <a:r>
              <a:rPr lang="hu-HU" sz="2000" smtClean="0"/>
              <a:t>Vízbeszerzési terv (MSZ 22116:2008)</a:t>
            </a:r>
          </a:p>
          <a:p>
            <a:pPr lvl="3" eaLnBrk="1" hangingPunct="1"/>
            <a:r>
              <a:rPr lang="hu-HU" smtClean="0"/>
              <a:t>Megrendelői igények, vízigény számítás, a tervezett fúrási pont földrajzi- és geodéziai helymeghatározása, földtani és vízföldtani viszonyok bemutatása, a vízkészletek helyi leterheltségének elemzése, javaslat a vízbeszerzésre, az esetleges változások </a:t>
            </a:r>
          </a:p>
          <a:p>
            <a:pPr lvl="3" eaLnBrk="1" hangingPunct="1"/>
            <a:r>
              <a:rPr lang="hu-HU" smtClean="0"/>
              <a:t>Hatásvizsgálatra kötelezett vízbeszerzés (20/2001.(II.14.) Korm.r.</a:t>
            </a:r>
          </a:p>
          <a:p>
            <a:pPr lvl="3" eaLnBrk="1" hangingPunct="1"/>
            <a:r>
              <a:rPr lang="hu-HU" smtClean="0"/>
              <a:t>Elvi vízjogi engedély</a:t>
            </a:r>
          </a:p>
          <a:p>
            <a:pPr lvl="3" eaLnBrk="1" hangingPunct="1"/>
            <a:r>
              <a:rPr lang="hu-HU" smtClean="0"/>
              <a:t>Vízjogi létesítési engedély</a:t>
            </a:r>
          </a:p>
          <a:p>
            <a:pPr lvl="3" eaLnBrk="1" hangingPunct="1"/>
            <a:r>
              <a:rPr lang="hu-HU" smtClean="0"/>
              <a:t>Kivitelezési tervdokumentáció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000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dirty="0" err="1" smtClean="0"/>
              <a:t>Hévízkutak</a:t>
            </a:r>
            <a:r>
              <a:rPr lang="hu-HU" sz="3200" b="1" dirty="0" smtClean="0"/>
              <a:t> fúrása, fúróberendezések</a:t>
            </a:r>
            <a:endParaRPr lang="hu-HU" sz="3200" b="1" dirty="0"/>
          </a:p>
        </p:txBody>
      </p:sp>
      <p:sp>
        <p:nvSpPr>
          <p:cNvPr id="36866" name="Tartalom helye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eaLnBrk="1" hangingPunct="1"/>
            <a:r>
              <a:rPr lang="hu-HU" sz="2400" b="1" smtClean="0"/>
              <a:t>Hévízkút létesítése:</a:t>
            </a:r>
          </a:p>
          <a:p>
            <a:pPr lvl="1" eaLnBrk="1" hangingPunct="1"/>
            <a:r>
              <a:rPr lang="hu-HU" sz="2000" b="1" smtClean="0"/>
              <a:t>A kőzet felaprítása</a:t>
            </a:r>
          </a:p>
          <a:p>
            <a:pPr lvl="1" eaLnBrk="1" hangingPunct="1"/>
            <a:r>
              <a:rPr lang="hu-HU" sz="2000" b="1" smtClean="0"/>
              <a:t>A furadék felszínre szállítása</a:t>
            </a:r>
          </a:p>
          <a:p>
            <a:pPr lvl="1" eaLnBrk="1" hangingPunct="1"/>
            <a:r>
              <a:rPr lang="hu-HU" sz="2000" b="1" smtClean="0"/>
              <a:t>A fúrólyuk falának biztosítása</a:t>
            </a:r>
          </a:p>
          <a:p>
            <a:pPr lvl="1" eaLnBrk="1" hangingPunct="1"/>
            <a:r>
              <a:rPr lang="hu-HU" sz="2000" b="1" smtClean="0"/>
              <a:t>A rétegmegnyitás helyének kijelölése</a:t>
            </a:r>
          </a:p>
          <a:p>
            <a:pPr lvl="1" eaLnBrk="1" hangingPunct="1"/>
            <a:r>
              <a:rPr lang="hu-HU" sz="2000" b="1" smtClean="0"/>
              <a:t>Csövezés – szűrőzés</a:t>
            </a:r>
          </a:p>
          <a:p>
            <a:pPr lvl="1" eaLnBrk="1" hangingPunct="1"/>
            <a:r>
              <a:rPr lang="hu-HU" sz="2000" b="1" smtClean="0"/>
              <a:t>Rétegtisztítás</a:t>
            </a:r>
          </a:p>
          <a:p>
            <a:pPr lvl="1" eaLnBrk="1" hangingPunct="1"/>
            <a:r>
              <a:rPr lang="hu-HU" sz="2000" b="1" smtClean="0"/>
              <a:t>Kútparaméterek meghatározása</a:t>
            </a:r>
          </a:p>
          <a:p>
            <a:pPr eaLnBrk="1" hangingPunct="1"/>
            <a:r>
              <a:rPr lang="hu-HU" sz="2400" b="1" smtClean="0"/>
              <a:t>Fúrási módszerek:</a:t>
            </a:r>
          </a:p>
          <a:p>
            <a:pPr lvl="1" eaLnBrk="1" hangingPunct="1"/>
            <a:r>
              <a:rPr lang="hu-HU" sz="2000" b="1" smtClean="0"/>
              <a:t>Száraz, folyadéköblítéses, légöblítéses</a:t>
            </a:r>
          </a:p>
          <a:p>
            <a:pPr lvl="1" eaLnBrk="1" hangingPunct="1"/>
            <a:r>
              <a:rPr lang="hu-HU" sz="2000" b="1" smtClean="0"/>
              <a:t>Rotari rendszerű fúrás </a:t>
            </a:r>
            <a:r>
              <a:rPr lang="hu-HU" sz="2000" smtClean="0"/>
              <a:t>(1930-as évek szénhidrogén kutatás)</a:t>
            </a:r>
          </a:p>
          <a:p>
            <a:pPr lvl="2" eaLnBrk="1" hangingPunct="1"/>
            <a:r>
              <a:rPr lang="hu-HU" sz="2000" smtClean="0"/>
              <a:t>Sűrű iszappal, öblítéses, gépi hajtású, forgófúrás</a:t>
            </a:r>
          </a:p>
          <a:p>
            <a:pPr lvl="2" eaLnBrk="1" hangingPunct="1"/>
            <a:r>
              <a:rPr lang="hu-HU" sz="2000" smtClean="0"/>
              <a:t>Porózus üledékes rétegek</a:t>
            </a:r>
          </a:p>
          <a:p>
            <a:pPr lvl="2" eaLnBrk="1" hangingPunct="1"/>
            <a:r>
              <a:rPr lang="hu-HU" sz="2000" smtClean="0"/>
              <a:t>Sűrített levegős-haböblítéses techn. -     vízveszteség</a:t>
            </a:r>
          </a:p>
          <a:p>
            <a:pPr lvl="2" eaLnBrk="1" hangingPunct="1"/>
            <a:endParaRPr lang="hu-HU" sz="20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7890" name="Tartalom helye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 eaLnBrk="1" hangingPunct="1"/>
            <a:r>
              <a:rPr lang="hu-HU" sz="2400" b="1" smtClean="0"/>
              <a:t>A kút csövezése</a:t>
            </a:r>
            <a:r>
              <a:rPr lang="hu-HU" sz="2400" smtClean="0"/>
              <a:t>:  </a:t>
            </a:r>
          </a:p>
          <a:p>
            <a:pPr lvl="1" eaLnBrk="1" hangingPunct="1"/>
            <a:r>
              <a:rPr lang="hu-HU" sz="2000" smtClean="0"/>
              <a:t>közegészségügyi és szilárdsági követelmények</a:t>
            </a:r>
          </a:p>
          <a:p>
            <a:pPr lvl="1" eaLnBrk="1" hangingPunct="1"/>
            <a:r>
              <a:rPr lang="hu-HU" sz="2000" smtClean="0"/>
              <a:t>800-1000 m mélységig ötvözetlen, varrat nélküli, melegen hengerelt acélcsövek, 101,6 – 323,9 mm külső átmérő, falvastagság 4,5.8 mm</a:t>
            </a:r>
          </a:p>
          <a:p>
            <a:pPr lvl="1" eaLnBrk="1" hangingPunct="1"/>
            <a:r>
              <a:rPr lang="hu-HU" sz="2000" smtClean="0"/>
              <a:t>Városliget I. fúrás (1878) száraz fúrási eljárás, ütveműködő berendezés</a:t>
            </a:r>
          </a:p>
          <a:p>
            <a:pPr lvl="2" eaLnBrk="1" hangingPunct="1"/>
            <a:r>
              <a:rPr lang="hu-HU" sz="2000" smtClean="0"/>
              <a:t>10 béléscső-rakat, vörösfenyő termelőcső</a:t>
            </a:r>
          </a:p>
          <a:p>
            <a:pPr lvl="1" eaLnBrk="1" hangingPunct="1"/>
            <a:r>
              <a:rPr lang="hu-HU" smtClean="0"/>
              <a:t>Kútfejkiképzés – szabadkifolyás - energia</a:t>
            </a:r>
          </a:p>
          <a:p>
            <a:pPr lvl="1" eaLnBrk="1" hangingPunct="1"/>
            <a:r>
              <a:rPr lang="hu-HU" smtClean="0"/>
              <a:t>Műszeres vizsgálatok</a:t>
            </a:r>
          </a:p>
          <a:p>
            <a:pPr lvl="1" eaLnBrk="1" hangingPunct="1"/>
            <a:r>
              <a:rPr lang="hu-HU" smtClean="0"/>
              <a:t>Vízkőkiválás   ? </a:t>
            </a:r>
          </a:p>
          <a:p>
            <a:pPr lvl="1" eaLnBrk="1" hangingPunct="1"/>
            <a:r>
              <a:rPr lang="hu-HU" smtClean="0"/>
              <a:t>Nyugalmi vízszint  -  üzemi vízszint</a:t>
            </a:r>
          </a:p>
          <a:p>
            <a:pPr lvl="1" eaLnBrk="1" hangingPunct="1"/>
            <a:r>
              <a:rPr lang="hu-HU" smtClean="0"/>
              <a:t>Homokolásra hajlamos kutak</a:t>
            </a:r>
          </a:p>
          <a:p>
            <a:pPr lvl="1" eaLnBrk="1" hangingPunct="1"/>
            <a:endParaRPr lang="hu-HU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Cím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642937"/>
          </a:xfrm>
        </p:spPr>
        <p:txBody>
          <a:bodyPr/>
          <a:lstStyle/>
          <a:p>
            <a:pPr eaLnBrk="1" hangingPunct="1"/>
            <a:r>
              <a:rPr lang="hu-HU" sz="3600" b="1" smtClean="0"/>
              <a:t>Hévíz készlet - hévízgazdálkodás</a:t>
            </a:r>
          </a:p>
        </p:txBody>
      </p:sp>
      <p:sp>
        <p:nvSpPr>
          <p:cNvPr id="38914" name="Tartalom helye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/>
            <a:r>
              <a:rPr lang="hu-HU" sz="2800" smtClean="0"/>
              <a:t>Kedvező geotermikus hatótényezők</a:t>
            </a:r>
          </a:p>
          <a:p>
            <a:pPr lvl="1" eaLnBrk="1" hangingPunct="1"/>
            <a:r>
              <a:rPr lang="hu-HU" sz="2400" b="1" smtClean="0"/>
              <a:t>Felső-pannoniai</a:t>
            </a:r>
            <a:r>
              <a:rPr lang="hu-HU" sz="2400" smtClean="0"/>
              <a:t> (középső-pliocén) rétegzett, többszintes homok-homokkő rétegek</a:t>
            </a:r>
          </a:p>
          <a:p>
            <a:pPr lvl="2" eaLnBrk="1" hangingPunct="1"/>
            <a:r>
              <a:rPr lang="hu-HU" sz="2000" smtClean="0"/>
              <a:t>Alföld – Kisalföld – 2 – 2,5 km vastagság, gyakran lencsés szerkezet</a:t>
            </a:r>
          </a:p>
          <a:p>
            <a:pPr lvl="1" eaLnBrk="1" hangingPunct="1"/>
            <a:r>
              <a:rPr lang="hu-HU" sz="2400" b="1" smtClean="0"/>
              <a:t>Triász </a:t>
            </a:r>
            <a:r>
              <a:rPr lang="hu-HU" sz="2400" smtClean="0"/>
              <a:t> - </a:t>
            </a:r>
          </a:p>
          <a:p>
            <a:pPr lvl="2" eaLnBrk="1" hangingPunct="1"/>
            <a:r>
              <a:rPr lang="hu-HU" sz="2000" smtClean="0"/>
              <a:t>felszíni karsztos kibúvások</a:t>
            </a:r>
          </a:p>
          <a:p>
            <a:pPr lvl="2" eaLnBrk="1" hangingPunct="1"/>
            <a:r>
              <a:rPr lang="hu-HU" sz="2000" smtClean="0"/>
              <a:t>Vízzáró képződményekkel fedett, elszigetelt, zárt tárolórendszerek</a:t>
            </a:r>
          </a:p>
          <a:p>
            <a:pPr lvl="2" eaLnBrk="1" hangingPunct="1"/>
            <a:r>
              <a:rPr lang="hu-HU" sz="2000" smtClean="0"/>
              <a:t>Dunántúli és az Északi Középhegység csapásirányával párhuzamos</a:t>
            </a:r>
          </a:p>
          <a:p>
            <a:pPr lvl="2" eaLnBrk="1" hangingPunct="1"/>
            <a:r>
              <a:rPr lang="hu-HU" sz="2000" smtClean="0"/>
              <a:t>Mecsek és a Villányi hegység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9938" name="Tartalom helye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/>
          <a:lstStyle/>
          <a:p>
            <a:pPr eaLnBrk="1" hangingPunct="1"/>
            <a:r>
              <a:rPr lang="hu-HU" sz="2800" smtClean="0"/>
              <a:t>50 oC-nál melegebb készlet mintegy 2000 km3</a:t>
            </a:r>
          </a:p>
          <a:p>
            <a:pPr lvl="1" eaLnBrk="1" hangingPunct="1"/>
            <a:r>
              <a:rPr lang="hu-HU" sz="2400" smtClean="0"/>
              <a:t>Alföld		1523 km3</a:t>
            </a:r>
          </a:p>
          <a:p>
            <a:pPr lvl="1" eaLnBrk="1" hangingPunct="1"/>
            <a:r>
              <a:rPr lang="hu-HU" sz="2400" smtClean="0"/>
              <a:t>Kisalföld		  252 km3</a:t>
            </a:r>
          </a:p>
          <a:p>
            <a:pPr lvl="1" eaLnBrk="1" hangingPunct="1"/>
            <a:r>
              <a:rPr lang="hu-HU" sz="2400" smtClean="0"/>
              <a:t>Dunántúl	  201 km3</a:t>
            </a:r>
          </a:p>
          <a:p>
            <a:pPr lvl="1" eaLnBrk="1" hangingPunct="1"/>
            <a:r>
              <a:rPr lang="hu-HU" sz="2400" smtClean="0"/>
              <a:t>A hasadékos kőzetekben  48 km3</a:t>
            </a:r>
          </a:p>
          <a:p>
            <a:pPr lvl="1" eaLnBrk="1" hangingPunct="1"/>
            <a:endParaRPr lang="hu-HU" sz="2400" smtClean="0"/>
          </a:p>
          <a:p>
            <a:pPr lvl="1" eaLnBrk="1" hangingPunct="1"/>
            <a:r>
              <a:rPr lang="hu-HU" sz="2400" smtClean="0"/>
              <a:t>Geotermikus energia – a hasznosítható hő mennyisége a készlet kb. 10%-a   -  2,3 . 10</a:t>
            </a:r>
            <a:r>
              <a:rPr lang="hu-HU" sz="2000" smtClean="0"/>
              <a:t>16</a:t>
            </a:r>
          </a:p>
          <a:p>
            <a:pPr lvl="1" eaLnBrk="1" hangingPunct="1"/>
            <a:endParaRPr lang="hu-HU" sz="2000" smtClean="0"/>
          </a:p>
          <a:p>
            <a:pPr lvl="1" eaLnBrk="1" hangingPunct="1"/>
            <a:r>
              <a:rPr lang="hu-HU" sz="2400" smtClean="0"/>
              <a:t>Kitermelés	felső-pannon porózus		80 mill. m3</a:t>
            </a:r>
          </a:p>
          <a:p>
            <a:pPr lvl="1" eaLnBrk="1" hangingPunct="1">
              <a:buFont typeface="Arial" charset="0"/>
              <a:buNone/>
            </a:pPr>
            <a:r>
              <a:rPr lang="hu-HU" sz="2400" smtClean="0"/>
              <a:t>				triász karbonátos		25 mill. m3</a:t>
            </a:r>
          </a:p>
          <a:p>
            <a:pPr lvl="1" eaLnBrk="1" hangingPunct="1">
              <a:buFont typeface="Arial" charset="0"/>
              <a:buNone/>
            </a:pPr>
            <a:r>
              <a:rPr lang="hu-HU" sz="2400" smtClean="0"/>
              <a:t>Kútfej nyomás csökkenés   - visszatáplálás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pPr eaLnBrk="1" hangingPunct="1"/>
            <a:r>
              <a:rPr lang="hu-HU" sz="3200" b="1" smtClean="0"/>
              <a:t>Hévizek csoportosítása</a:t>
            </a:r>
          </a:p>
        </p:txBody>
      </p:sp>
      <p:sp>
        <p:nvSpPr>
          <p:cNvPr id="40962" name="Tartalom helye 2"/>
          <p:cNvSpPr>
            <a:spLocks noGrp="1"/>
          </p:cNvSpPr>
          <p:nvPr>
            <p:ph idx="1"/>
          </p:nvPr>
        </p:nvSpPr>
        <p:spPr>
          <a:xfrm>
            <a:off x="457200" y="928688"/>
            <a:ext cx="8472488" cy="5197475"/>
          </a:xfrm>
        </p:spPr>
        <p:txBody>
          <a:bodyPr/>
          <a:lstStyle/>
          <a:p>
            <a:pPr eaLnBrk="1" hangingPunct="1"/>
            <a:r>
              <a:rPr lang="hu-HU" sz="2400" smtClean="0"/>
              <a:t>Vegyi jelleg  -  agresszivitás  -  sókiválásra való hajlam</a:t>
            </a:r>
          </a:p>
          <a:p>
            <a:pPr eaLnBrk="1" hangingPunct="1"/>
            <a:r>
              <a:rPr lang="hu-HU" sz="2400" smtClean="0"/>
              <a:t>Ionok mg/l – mg egyenérték  - Than-féle egyenérték%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	a nem disszoci</a:t>
            </a:r>
            <a:r>
              <a:rPr lang="hu-HU" sz="2400" smtClean="0">
                <a:latin typeface="Arial" charset="0"/>
              </a:rPr>
              <a:t>á</a:t>
            </a:r>
            <a:r>
              <a:rPr lang="hu-HU" sz="2400" smtClean="0"/>
              <a:t>lt alkatrészek mennyiségét mg/l-ben adják meg, és hozzáadva a kationok és anionok összegéhez, megkapjuk a hévíz összes oldott alkatrészét</a:t>
            </a:r>
          </a:p>
          <a:p>
            <a:pPr eaLnBrk="1" hangingPunct="1"/>
            <a:r>
              <a:rPr lang="hu-HU" sz="2400" smtClean="0"/>
              <a:t>A vegyi jelleget a Than-féle egyenérték %-ból állapíthatjuk meg a 20% feletti mennyiségben előforduló kationok és anionok alapján. Amennyiben emellett egyéb kation és anion is jelleget megadó mennyiségben van jelen a víz alcsoportba sorolható.</a:t>
            </a:r>
          </a:p>
          <a:p>
            <a:pPr eaLnBrk="1" hangingPunct="1"/>
            <a:endParaRPr lang="hu-HU" sz="240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285750" y="4786313"/>
          <a:ext cx="8358188" cy="1381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Nátrium-kloridos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Kalcium-kloridos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Magnézium-kloridos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Nátrium-szulfátos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Kalcium-szulfátos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Magnézium-szulfátos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Nátrium-hidrogén-karbonátos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Kalcium-hidrogén-karbonátos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Magnézium-hidrogén-karbonátos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41986" name="Tartalom helye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215062"/>
          </a:xfrm>
        </p:spPr>
        <p:txBody>
          <a:bodyPr/>
          <a:lstStyle/>
          <a:p>
            <a:pPr eaLnBrk="1" hangingPunct="1"/>
            <a:r>
              <a:rPr lang="hu-HU" sz="2800" smtClean="0"/>
              <a:t>A legtöbb ásványvíz – rétegvíz eredetű</a:t>
            </a:r>
          </a:p>
          <a:p>
            <a:pPr lvl="1" eaLnBrk="1" hangingPunct="1"/>
            <a:r>
              <a:rPr lang="hu-HU" sz="2400" smtClean="0"/>
              <a:t>Na-HCO3   és Na-HCO3-Cl típusú</a:t>
            </a:r>
          </a:p>
          <a:p>
            <a:pPr lvl="1" eaLnBrk="1" hangingPunct="1"/>
            <a:r>
              <a:rPr lang="hu-HU" sz="2400" smtClean="0"/>
              <a:t>A termálkarsztvizek jellege sok helyen a Na-Ca-HCO3 és a Na-Ca-Mg-HCO3, ill. a Na-Ca-HCO3-Cl felé tolódik el.</a:t>
            </a:r>
          </a:p>
          <a:p>
            <a:pPr lvl="2" eaLnBrk="1" hangingPunct="1"/>
            <a:r>
              <a:rPr lang="hu-HU" sz="2000" smtClean="0"/>
              <a:t>Oka: a karbonátos kőzetekben agyagásványok vannak (Hévíz, Harkány)</a:t>
            </a:r>
          </a:p>
          <a:p>
            <a:pPr lvl="1" eaLnBrk="1" hangingPunct="1"/>
            <a:r>
              <a:rPr lang="hu-HU" sz="2400" smtClean="0"/>
              <a:t>Budapesti hévízcsoport – kevert víztípus, típusos karsztvíz</a:t>
            </a:r>
          </a:p>
          <a:p>
            <a:pPr lvl="2" eaLnBrk="1" hangingPunct="1"/>
            <a:r>
              <a:rPr lang="hu-HU" smtClean="0"/>
              <a:t>Ca-Mg-HCO3, és kevert Na-Ca-Mg-HCO3-Cl-SO4</a:t>
            </a:r>
          </a:p>
          <a:p>
            <a:pPr lvl="1" eaLnBrk="1" hangingPunct="1"/>
            <a:r>
              <a:rPr lang="hu-HU" sz="2400" smtClean="0"/>
              <a:t>Talajvízhez kötöttek a gyógyvíznek minősített Na-Mg-SO4 és a Na-SO4  jellegű hideg keserűvizek</a:t>
            </a:r>
          </a:p>
          <a:p>
            <a:pPr lvl="1" eaLnBrk="1" hangingPunct="1"/>
            <a:r>
              <a:rPr lang="hu-HU" sz="2400" smtClean="0"/>
              <a:t>Nagy szén-dioxid tartalmú ásványvizeink a vulkáni utóműködés és a vízadó kőzet hatására keletkeznek, ezek a vizek többféle makro- és mikroelemet is tartalmazhatnak (Balatonfüred, Kékkút, Moha)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A XX. </a:t>
            </a:r>
            <a:r>
              <a:rPr lang="hu-HU" dirty="0"/>
              <a:t>s</a:t>
            </a:r>
            <a:r>
              <a:rPr lang="hu-HU" dirty="0" smtClean="0"/>
              <a:t>z. elejéig  csak kádak, medencék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	</a:t>
            </a:r>
            <a:r>
              <a:rPr lang="hu-HU" dirty="0" smtClean="0"/>
              <a:t>- kisebb helyiségek különböző kezelésekre: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	</a:t>
            </a:r>
            <a:r>
              <a:rPr lang="hu-HU" dirty="0" smtClean="0"/>
              <a:t>	- izzasztás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	</a:t>
            </a:r>
            <a:r>
              <a:rPr lang="hu-HU" dirty="0" smtClean="0"/>
              <a:t>	- masszázs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	</a:t>
            </a:r>
            <a:r>
              <a:rPr lang="hu-HU" dirty="0" smtClean="0"/>
              <a:t>	- hideg – </a:t>
            </a:r>
            <a:r>
              <a:rPr lang="hu-HU" dirty="0" err="1" smtClean="0"/>
              <a:t>melegvizes</a:t>
            </a:r>
            <a:r>
              <a:rPr lang="hu-HU" dirty="0" smtClean="0"/>
              <a:t> lemosás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Látogatói, igénybevevői kör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	</a:t>
            </a:r>
            <a:r>
              <a:rPr lang="hu-HU" dirty="0" smtClean="0"/>
              <a:t>gazdasági – társadalmi szempontok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	</a:t>
            </a:r>
            <a:r>
              <a:rPr lang="hu-HU" dirty="0" smtClean="0"/>
              <a:t>erkölcsi okok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Városiasodás:  tisztasági fürdő (XIX. sz. vége)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	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pPr eaLnBrk="1" hangingPunct="1"/>
            <a:r>
              <a:rPr lang="hu-HU" sz="2800" b="1" smtClean="0"/>
              <a:t>Hévizek felhasználása – összes oldott alkatrész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Kevés – 1000 mg/l alatt (500 mg/l felett) Miskolc, Barcs, Csongrád, Jászberény, Hévíz, Heves, Tiszafüred, Jászapáti, stb.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Közepes – 1001-3000 mg/l  - sok fővárosi, alföldi és dunántúli forrás, kút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Sok oldott alkatrész  - 3001-10 000 mg/l  (Csokonyavisonta, Sárvár,, Kecel, Hajdúszoboszló, Kaba, Bük, Kecskemét, Igal, Mezőkövesd)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Igen sok  - 10 000 mg/l felett  (Zalakaros, Kiskörös, Bükkszék, Hajdúböszörmény, Bük, Sárvár-Rábasömjén)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Keménység   -  vízkő-kiválás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&lt; 2,0 </a:t>
            </a:r>
            <a:r>
              <a:rPr lang="hu-HU" sz="2400" dirty="0" err="1" smtClean="0"/>
              <a:t>nkf</a:t>
            </a:r>
            <a:r>
              <a:rPr lang="hu-HU" sz="2400" dirty="0" smtClean="0"/>
              <a:t>  - lágy   		igen kemény	&gt; 30,1 </a:t>
            </a:r>
            <a:r>
              <a:rPr lang="hu-HU" sz="2400" dirty="0" err="1" smtClean="0"/>
              <a:t>nkf</a:t>
            </a:r>
            <a:endParaRPr lang="hu-H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Lágy és kissé lágy vizek: porózus kőzetek megcsapoló kutjai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Kemény :  hasadékos kőzetek</a:t>
            </a:r>
            <a:endParaRPr lang="hu-HU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b="1" dirty="0" smtClean="0"/>
              <a:t>Hévizek minősítése</a:t>
            </a:r>
            <a:endParaRPr lang="hu-HU" sz="2800" b="1" dirty="0"/>
          </a:p>
        </p:txBody>
      </p:sp>
      <p:sp>
        <p:nvSpPr>
          <p:cNvPr id="44034" name="Tartalom helye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eaLnBrk="1" hangingPunct="1"/>
            <a:r>
              <a:rPr lang="hu-HU" sz="2800" smtClean="0"/>
              <a:t>74/1999(XII.25)EüM rendelet</a:t>
            </a:r>
          </a:p>
          <a:p>
            <a:pPr lvl="1" eaLnBrk="1" hangingPunct="1"/>
            <a:r>
              <a:rPr lang="hu-HU" sz="2400" smtClean="0"/>
              <a:t>Kérelemre         minősítési eljárás	</a:t>
            </a:r>
          </a:p>
          <a:p>
            <a:pPr lvl="1" eaLnBrk="1" hangingPunct="1">
              <a:buFont typeface="Arial" charset="0"/>
              <a:buNone/>
            </a:pPr>
            <a:r>
              <a:rPr lang="hu-HU" sz="2400" smtClean="0"/>
              <a:t>	Országos Tisztifőorvosi Hivatal Országos Gyógyhelyi és Gyógyfürdőügyi Főigazgatósága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Korlátozás:  ha a vízben az ásványi anyagok és/vagy biológiailag aktív anyagok olyan koncentrációban fordulnak elő, melyek az egészséget károsan befolyásolhatják</a:t>
            </a:r>
          </a:p>
          <a:p>
            <a:pPr eaLnBrk="1" hangingPunct="1">
              <a:buFontTx/>
              <a:buChar char="-"/>
            </a:pPr>
            <a:r>
              <a:rPr lang="hu-HU" sz="2400" smtClean="0"/>
              <a:t>Milyen módszerrel lehet a belsőleg használatos ásványvizet kezelni</a:t>
            </a:r>
          </a:p>
          <a:p>
            <a:pPr eaLnBrk="1" hangingPunct="1">
              <a:buFontTx/>
              <a:buChar char="-"/>
            </a:pPr>
            <a:r>
              <a:rPr lang="hu-HU" sz="2400" smtClean="0"/>
              <a:t>Milyen anyagot lehet hozzáadni (szén-dioxid)</a:t>
            </a:r>
          </a:p>
          <a:p>
            <a:pPr eaLnBrk="1" hangingPunct="1">
              <a:buFontTx/>
              <a:buChar char="-"/>
            </a:pPr>
            <a:endParaRPr lang="hu-HU" sz="2400" smtClean="0"/>
          </a:p>
          <a:p>
            <a:pPr eaLnBrk="1" hangingPunct="1">
              <a:buFontTx/>
              <a:buChar char="-"/>
            </a:pPr>
            <a:r>
              <a:rPr lang="hu-HU" sz="2400" smtClean="0"/>
              <a:t>minőségellenőrzés</a:t>
            </a:r>
          </a:p>
        </p:txBody>
      </p:sp>
      <p:sp>
        <p:nvSpPr>
          <p:cNvPr id="4" name="Jobbra nyíl 3"/>
          <p:cNvSpPr/>
          <p:nvPr/>
        </p:nvSpPr>
        <p:spPr>
          <a:xfrm>
            <a:off x="2714625" y="1357313"/>
            <a:ext cx="334963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hu-HU" sz="3200" b="1" smtClean="0"/>
              <a:t>Ásványvíz jellemzői</a:t>
            </a:r>
          </a:p>
        </p:txBody>
      </p:sp>
      <p:sp>
        <p:nvSpPr>
          <p:cNvPr id="45058" name="Tartalom helye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z="2400" smtClean="0"/>
              <a:t>Ivóvíz – vízműben állítják elő, fizikai, kémiai és mikrobiológiai módszerekkel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Ásványvíz – összetételében módosulás nem történhet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Palackozott ásványvíz</a:t>
            </a:r>
            <a:r>
              <a:rPr lang="hu-HU" sz="2800" smtClean="0"/>
              <a:t>		</a:t>
            </a:r>
            <a:r>
              <a:rPr lang="hu-HU" sz="2000" smtClean="0"/>
              <a:t>65/2004(IV.27)FVM-ESZCSM-GKM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	</a:t>
            </a:r>
            <a:r>
              <a:rPr lang="hu-HU" sz="2400" smtClean="0"/>
              <a:t>elismert és védett felszín alatti vízadó rétegből, eredeténél fogva tiszta, mikrobiológiai szempontból nem kifogásolható, összetétele, hőmérséklete a víznyerőhelyen közel állandó, összes ásványianyag-tartalma 1000 mg/l. 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   Ca 60 mg/l, Mg 20 mg/l, fluorid 0,8 mg/l, jodid 0,05 mg/l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Kezeletlen vagy kezelt vas, mangán, kén, arzén és gáztartalom eltávolítása ülepítéssel, szűréssel, szellőztetéssel megvalósítható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pPr eaLnBrk="1" hangingPunct="1"/>
            <a:r>
              <a:rPr lang="hu-HU" sz="3600" smtClean="0"/>
              <a:t>Hévíz</a:t>
            </a:r>
          </a:p>
        </p:txBody>
      </p:sp>
      <p:sp>
        <p:nvSpPr>
          <p:cNvPr id="46082" name="Tartalom helye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/>
            <a:r>
              <a:rPr lang="hu-HU" sz="2800" smtClean="0"/>
              <a:t>A Föld szilárd kérge átlagosan 33 km</a:t>
            </a:r>
          </a:p>
          <a:p>
            <a:pPr eaLnBrk="1" hangingPunct="1"/>
            <a:r>
              <a:rPr lang="hu-HU" sz="2800" smtClean="0"/>
              <a:t> a Kárpát-medencében	24-26 km</a:t>
            </a:r>
          </a:p>
          <a:p>
            <a:pPr eaLnBrk="1" hangingPunct="1"/>
            <a:r>
              <a:rPr lang="hu-HU" sz="2800" smtClean="0"/>
              <a:t>Geotermikus gradiens	50-70 oC/km (világátlag 1,5x)</a:t>
            </a:r>
          </a:p>
          <a:p>
            <a:pPr eaLnBrk="1" hangingPunct="1"/>
            <a:endParaRPr lang="hu-HU" sz="2800" smtClean="0"/>
          </a:p>
          <a:p>
            <a:pPr eaLnBrk="1" hangingPunct="1"/>
            <a:r>
              <a:rPr lang="hu-HU" sz="2800" smtClean="0"/>
              <a:t>1 km mélységben 60 oC, 2 km mélységben 110 oC</a:t>
            </a:r>
          </a:p>
          <a:p>
            <a:pPr eaLnBrk="1" hangingPunct="1"/>
            <a:endParaRPr lang="hu-HU" sz="2800" smtClean="0"/>
          </a:p>
          <a:p>
            <a:pPr eaLnBrk="1" hangingPunct="1"/>
            <a:r>
              <a:rPr lang="hu-HU" sz="2400" smtClean="0"/>
              <a:t>A jó vízvezető képződmények mélysége elérheti a 2,5 km-t, ahol a kőzethőmérséklet már 130-150 oC.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hu-HU" sz="3600" b="1" smtClean="0"/>
              <a:t>Hideg és langyos ásványvizek</a:t>
            </a:r>
          </a:p>
        </p:txBody>
      </p:sp>
      <p:sp>
        <p:nvSpPr>
          <p:cNvPr id="47106" name="Tartalom helye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hu-HU" smtClean="0"/>
              <a:t>Fürdők – vízművek	-  ivókúra</a:t>
            </a:r>
          </a:p>
          <a:p>
            <a:pPr eaLnBrk="1" hangingPunct="1"/>
            <a:r>
              <a:rPr lang="hu-HU" smtClean="0"/>
              <a:t>Szomjúság oltó	gyógyhatás</a:t>
            </a:r>
          </a:p>
          <a:p>
            <a:pPr eaLnBrk="1" hangingPunct="1"/>
            <a:r>
              <a:rPr lang="hu-HU" smtClean="0"/>
              <a:t>Flour, jód</a:t>
            </a:r>
          </a:p>
          <a:p>
            <a:pPr lvl="1" eaLnBrk="1" hangingPunct="1"/>
            <a:r>
              <a:rPr lang="hu-HU" smtClean="0"/>
              <a:t>Korlátozott fogyasztás</a:t>
            </a:r>
          </a:p>
          <a:p>
            <a:pPr lvl="1" eaLnBrk="1" hangingPunct="1"/>
            <a:r>
              <a:rPr lang="hu-HU" smtClean="0"/>
              <a:t>keserűvizek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hu-HU" sz="3600" b="1" smtClean="0"/>
              <a:t>Fertőtlenítés</a:t>
            </a:r>
          </a:p>
        </p:txBody>
      </p:sp>
      <p:sp>
        <p:nvSpPr>
          <p:cNvPr id="48130" name="Tartalom helye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z="2400" b="1" smtClean="0"/>
              <a:t>Fertőtlenítőszer		megjegyzés		alk. Dózis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Klórgáz				savas			0,-0,5mg/l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Hipoklórossav			alacsony redoxpotenciál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Na-Ca-hipoklorit			toxikus termék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Klórdioxid			kötött klór (gyenge)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Klóraminok(mono-, di-)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-------------------------------------------------------------------------------------------------------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Cyanursavas klórvegyületek	kíméletes		0,5 mg/l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Klór/bróm kombináció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-------------------------------------------------------------------------------------------------------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Bróm				gyengébb hatású 		0,4 – 1,0 mg/l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					a klórvegyületeknél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Jód				gyengébb a brómnál</a:t>
            </a:r>
          </a:p>
          <a:p>
            <a:pPr eaLnBrk="1" hangingPunct="1">
              <a:buFont typeface="Arial" charset="0"/>
              <a:buNone/>
            </a:pPr>
            <a:r>
              <a:rPr lang="hu-HU" sz="2000" smtClean="0"/>
              <a:t>Biocidek				erősen toxikusak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Ózon (savas és alkalikus)		toxikus			0,4-1,0 mg/l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Ózon és klór/bróm kombináció	üzemeltetési fegyelem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Ózon és UV kombinációk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Perecetsav			felületekre hatásos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-------------------------------------------------------------------------------------------------------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err="1" smtClean="0"/>
              <a:t>Hidrogénperoxid</a:t>
            </a:r>
            <a:r>
              <a:rPr lang="hu-HU" sz="2000" dirty="0" smtClean="0"/>
              <a:t>			rövid ideig hat,		20-50mg/l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					lassú csiraölő hatás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err="1" smtClean="0"/>
              <a:t>Hidrogénperoxid</a:t>
            </a:r>
            <a:r>
              <a:rPr lang="hu-HU" sz="2000" dirty="0" smtClean="0"/>
              <a:t>+ ezüst		kedvezőbb hatásidő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-------------------------------------------------------------------------------------------------------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Ezüst				hosszú, de gyenge 	0,01 -0,1 mg/l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réz					hatás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-------------------------------------------------------------------------------------------------------</a:t>
            </a:r>
            <a:endParaRPr lang="hu-HU" sz="2000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UV besugárzás			csak helyi hatás		220-280 nm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(fotokémiai reakció)		(utóklórozás helyett)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dirty="0" smtClean="0"/>
              <a:t>Ultrahang			csak egyedi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50178" name="Tartalom helye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mtClean="0"/>
              <a:t>Szűrőöblítés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hu-HU" sz="2400" b="1" smtClean="0">
                <a:latin typeface="Arial" charset="0"/>
              </a:rPr>
              <a:t>Vízbeszerzés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hu-HU" sz="2400" smtClean="0">
                <a:latin typeface="Arial" charset="0"/>
              </a:rPr>
              <a:t>Az ásvány és gyógyvizkészletek:  </a:t>
            </a:r>
          </a:p>
          <a:p>
            <a:pPr lvl="1"/>
            <a:r>
              <a:rPr lang="hu-HU" sz="2000" smtClean="0">
                <a:latin typeface="Arial" charset="0"/>
              </a:rPr>
              <a:t>karsztosodott kőzetekben</a:t>
            </a:r>
          </a:p>
          <a:p>
            <a:pPr lvl="1"/>
            <a:r>
              <a:rPr lang="hu-HU" sz="2000" smtClean="0">
                <a:latin typeface="Arial" charset="0"/>
              </a:rPr>
              <a:t>Porózus kőzetekben</a:t>
            </a:r>
          </a:p>
          <a:p>
            <a:pPr lvl="1">
              <a:buFont typeface="Arial" charset="0"/>
              <a:buNone/>
            </a:pPr>
            <a:r>
              <a:rPr lang="hu-HU" sz="2000" smtClean="0">
                <a:latin typeface="Arial" charset="0"/>
              </a:rPr>
              <a:t>35-60oC		</a:t>
            </a:r>
            <a:r>
              <a:rPr lang="en-US" sz="2000" smtClean="0">
                <a:latin typeface="Arial" charset="0"/>
                <a:cs typeface="Arial" charset="0"/>
              </a:rPr>
              <a:t>~</a:t>
            </a:r>
            <a:r>
              <a:rPr lang="hu-HU" sz="2000" smtClean="0">
                <a:latin typeface="Arial" charset="0"/>
                <a:cs typeface="Arial" charset="0"/>
              </a:rPr>
              <a:t> 50 km3</a:t>
            </a:r>
          </a:p>
          <a:p>
            <a:pPr lvl="1">
              <a:buFont typeface="Arial" charset="0"/>
              <a:buNone/>
            </a:pPr>
            <a:r>
              <a:rPr lang="hu-HU" sz="2000" smtClean="0">
                <a:latin typeface="Arial" charset="0"/>
                <a:cs typeface="Arial" charset="0"/>
              </a:rPr>
              <a:t>60 oC felett		428 km3</a:t>
            </a:r>
          </a:p>
          <a:p>
            <a:pPr lvl="1">
              <a:buFont typeface="Arial" charset="0"/>
              <a:buNone/>
            </a:pPr>
            <a:r>
              <a:rPr lang="hu-HU" sz="2000" smtClean="0">
                <a:latin typeface="Arial" charset="0"/>
                <a:cs typeface="Arial" charset="0"/>
              </a:rPr>
              <a:t>90 oC felett		206 km3	kitermelhető: kb 10%</a:t>
            </a:r>
          </a:p>
          <a:p>
            <a:pPr lvl="1">
              <a:buFont typeface="Arial" charset="0"/>
              <a:buNone/>
            </a:pPr>
            <a:endParaRPr lang="hu-HU" sz="200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r>
              <a:rPr lang="hu-HU" sz="2000" smtClean="0">
                <a:latin typeface="Arial" charset="0"/>
                <a:cs typeface="Arial" charset="0"/>
              </a:rPr>
              <a:t>Szentes környéke: 15-20 m3/perc (250-300 l/s)  a nyugalmi vízszint 25-30 év alatt 80 cm-t csökkent</a:t>
            </a:r>
          </a:p>
          <a:p>
            <a:pPr lvl="1">
              <a:buFont typeface="Arial" charset="0"/>
              <a:buNone/>
            </a:pPr>
            <a:endParaRPr lang="hu-HU" sz="200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r>
              <a:rPr lang="hu-HU" sz="2000" smtClean="0">
                <a:latin typeface="Arial" charset="0"/>
                <a:cs typeface="Arial" charset="0"/>
              </a:rPr>
              <a:t>Porózus víztartó közegben az évi utánpótlódás 2 mm/év </a:t>
            </a:r>
            <a:endParaRPr lang="en-US" sz="200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hu-H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/>
          <a:lstStyle/>
          <a:p>
            <a:endParaRPr lang="hu-HU" sz="4000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hu-HU" sz="2400" smtClean="0"/>
              <a:t>Hidegvíz			18 oC</a:t>
            </a:r>
          </a:p>
          <a:p>
            <a:r>
              <a:rPr lang="hu-HU" sz="2400" smtClean="0"/>
              <a:t>Langyos víz			18 – 25 oC</a:t>
            </a:r>
          </a:p>
          <a:p>
            <a:r>
              <a:rPr lang="hu-HU" sz="2400" smtClean="0"/>
              <a:t>Melegvíz			25 – 35 oC</a:t>
            </a:r>
          </a:p>
          <a:p>
            <a:r>
              <a:rPr lang="hu-HU" sz="2400" smtClean="0"/>
              <a:t>Hévíz			35 oC felett</a:t>
            </a:r>
          </a:p>
          <a:p>
            <a:pPr lvl="2"/>
            <a:r>
              <a:rPr lang="hu-HU" sz="1800" smtClean="0"/>
              <a:t>Kevésbé forró		35 – 60 oC</a:t>
            </a:r>
          </a:p>
          <a:p>
            <a:pPr lvl="2"/>
            <a:r>
              <a:rPr lang="hu-HU" sz="1800" smtClean="0"/>
              <a:t>Forró			60 – 90 oC</a:t>
            </a:r>
          </a:p>
          <a:p>
            <a:pPr lvl="2"/>
            <a:r>
              <a:rPr lang="hu-HU" sz="1800" smtClean="0"/>
              <a:t>Igen forró		90 oC felett</a:t>
            </a:r>
          </a:p>
          <a:p>
            <a:endParaRPr lang="hu-HU" sz="2400" smtClean="0"/>
          </a:p>
          <a:p>
            <a:r>
              <a:rPr lang="hu-HU" sz="2400" smtClean="0"/>
              <a:t>Agresszív, vízkőlerakódásra nem hajlamos</a:t>
            </a:r>
          </a:p>
          <a:p>
            <a:r>
              <a:rPr lang="hu-HU" sz="2400" smtClean="0"/>
              <a:t>Nem agresszív és vízkőlerakódásra sem hajlamos</a:t>
            </a:r>
          </a:p>
          <a:p>
            <a:r>
              <a:rPr lang="hu-HU" sz="2400" smtClean="0"/>
              <a:t>Vízkőlerakódásra hajlamos</a:t>
            </a:r>
          </a:p>
          <a:p>
            <a:r>
              <a:rPr lang="hu-HU" sz="2400" smtClean="0"/>
              <a:t>Kitermelt víz: 400.000 m3/nap  ebből mg	150.000 m3/nap</a:t>
            </a:r>
          </a:p>
          <a:p>
            <a:r>
              <a:rPr lang="hu-HU" sz="2400" smtClean="0"/>
              <a:t>87%-ának csak a hőtartalmát hasznosítjuk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hu-HU" sz="3200" b="1" smtClean="0"/>
              <a:t>Fürdővíz beszerzése – hévíz hasznosítás</a:t>
            </a:r>
          </a:p>
        </p:txBody>
      </p:sp>
      <p:sp>
        <p:nvSpPr>
          <p:cNvPr id="18434" name="Tartalom helye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z="2400" smtClean="0"/>
              <a:t>Hévíz előfordulások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	- Kárpát-medence	források – elsősorban a hegy- és dombvidéki területeken -  szerkezeti vonalakhoz kötötten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	- síkvidéken – kútásás – különleges összetételű vizek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			- hőmérséklet, íz, szín, szag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		- belsőleg ivásra  - külsőleg: tisztálkodásra, gyógyításra </a:t>
            </a:r>
          </a:p>
          <a:p>
            <a:pPr eaLnBrk="1" hangingPunct="1">
              <a:buFont typeface="Arial" charset="0"/>
              <a:buNone/>
            </a:pPr>
            <a:endParaRPr lang="hu-HU" sz="2400" smtClean="0"/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Melegvízű források – új hévízlelőhelyek: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		Zsigmondy Vilmos (1821 – 1888) bányamérnök, hévízkutak fúrása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hu-HU" b="1" smtClean="0"/>
              <a:t>A </a:t>
            </a:r>
            <a:r>
              <a:rPr lang="hu-HU" sz="3600" b="1" smtClean="0"/>
              <a:t>római</a:t>
            </a:r>
            <a:r>
              <a:rPr lang="hu-HU" b="1" smtClean="0"/>
              <a:t> kor és a korai középkor</a:t>
            </a:r>
          </a:p>
        </p:txBody>
      </p:sp>
      <p:sp>
        <p:nvSpPr>
          <p:cNvPr id="19458" name="Tartalom helye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 eaLnBrk="1" hangingPunct="1"/>
            <a:r>
              <a:rPr lang="hu-HU" sz="2400" smtClean="0"/>
              <a:t>Római emlékek: hideg és meleg ásványvizek hasznosítása</a:t>
            </a:r>
          </a:p>
          <a:p>
            <a:pPr eaLnBrk="1" hangingPunct="1"/>
            <a:r>
              <a:rPr lang="hu-HU" sz="2400" smtClean="0"/>
              <a:t>Külső és belső testápolás</a:t>
            </a:r>
          </a:p>
          <a:p>
            <a:pPr eaLnBrk="1" hangingPunct="1"/>
            <a:r>
              <a:rPr lang="hu-HU" sz="2400" smtClean="0"/>
              <a:t>Meleg ásványvizek gyógyító hatása</a:t>
            </a:r>
          </a:p>
          <a:p>
            <a:pPr eaLnBrk="1" hangingPunct="1"/>
            <a:r>
              <a:rPr lang="hu-HU" sz="2400" smtClean="0"/>
              <a:t>A fürdőorvosi cím komoly rangot jelentett</a:t>
            </a:r>
          </a:p>
          <a:p>
            <a:pPr eaLnBrk="1" hangingPunct="1"/>
            <a:endParaRPr lang="hu-HU" sz="2400" smtClean="0"/>
          </a:p>
          <a:p>
            <a:pPr eaLnBrk="1" hangingPunct="1"/>
            <a:r>
              <a:rPr lang="hu-HU" sz="2400" smtClean="0"/>
              <a:t>Iszappakolás: Galémosz alkalmazta először</a:t>
            </a:r>
          </a:p>
          <a:p>
            <a:pPr eaLnBrk="1" hangingPunct="1"/>
            <a:r>
              <a:rPr lang="hu-HU" sz="2400" smtClean="0"/>
              <a:t>Augustus császár építésze – Vitruvius Pollio (kr.e. 84 - ?)</a:t>
            </a:r>
          </a:p>
          <a:p>
            <a:pPr eaLnBrk="1" hangingPunct="1">
              <a:buFont typeface="Arial" charset="0"/>
              <a:buNone/>
            </a:pPr>
            <a:r>
              <a:rPr lang="hu-HU" sz="2400" smtClean="0"/>
              <a:t>„ a víz ugyanis nélkülönözhetetlen az élethez, az élet örömeihez és a mindennapi szükségletekhez …..” ez fokozottan érvényes az ásványvizekre, mert lényegesen több olyan előnyös tulajdonsággal rendelkezik, mint az ivővíz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0482" name="Tartalom helye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600" b="1" smtClean="0"/>
              <a:t>Római fürdők</a:t>
            </a:r>
            <a:r>
              <a:rPr lang="hu-HU" sz="30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200" smtClean="0"/>
              <a:t>Kettős fürdők – külön fürdősor a nők és a férfiaknak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200" smtClean="0"/>
              <a:t>Apodyterium (vetköző) 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200" smtClean="0"/>
              <a:t>frigidarium – tepidarium – caldarium (hideg-langyos-forró)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200" smtClean="0"/>
              <a:t>Alveus és labrum </a:t>
            </a:r>
            <a:r>
              <a:rPr lang="hu-HU" sz="1900" smtClean="0"/>
              <a:t>(a caldarium meleg és hidegvizes medencéje)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200" smtClean="0"/>
              <a:t>Sudatorium ( izzasztó gőzfürdő)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200" smtClean="0"/>
              <a:t>Egyéb olajozásra, masszírozásra szolgáló termek</a:t>
            </a:r>
          </a:p>
          <a:p>
            <a:pPr lvl="1" eaLnBrk="1" hangingPunct="1">
              <a:lnSpc>
                <a:spcPct val="90000"/>
              </a:lnSpc>
            </a:pPr>
            <a:endParaRPr lang="hu-HU" sz="2200" smtClean="0"/>
          </a:p>
          <a:p>
            <a:pPr lvl="1" eaLnBrk="1" hangingPunct="1">
              <a:lnSpc>
                <a:spcPct val="90000"/>
              </a:lnSpc>
            </a:pPr>
            <a:r>
              <a:rPr lang="hu-HU" sz="2200" smtClean="0"/>
              <a:t>Aquincum	18 fürdő	 a kor jelentős fürdővárosa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hu-HU" sz="2200" smtClean="0"/>
              <a:t>A mai Római strandfürdő helyén 14 langyos forrás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hu-HU" sz="2200" smtClean="0"/>
              <a:t>Fallal körülvett forrásfoglalások, 4,5 km hosszú aquaductus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hu-HU" sz="2200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hu-HU" sz="2200" smtClean="0"/>
              <a:t>Attila – „kőből épített termálf</a:t>
            </a:r>
            <a:r>
              <a:rPr lang="hu-HU" sz="2200" smtClean="0">
                <a:latin typeface="Arial" charset="0"/>
              </a:rPr>
              <a:t>ü</a:t>
            </a:r>
            <a:r>
              <a:rPr lang="hu-HU" sz="2200" smtClean="0"/>
              <a:t>rdő” (Priszkosz Rethor)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1506" name="Tartalom helye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eaLnBrk="1" hangingPunct="1"/>
            <a:r>
              <a:rPr lang="hu-HU" sz="2400" smtClean="0"/>
              <a:t>Bíborbanszületett Konstantin császár – „</a:t>
            </a:r>
            <a:r>
              <a:rPr lang="hu-HU" sz="2400" b="1" smtClean="0"/>
              <a:t>bőrmedencés magyar fürdőt</a:t>
            </a:r>
            <a:r>
              <a:rPr lang="hu-HU" sz="2400" smtClean="0"/>
              <a:t>” rendelt</a:t>
            </a:r>
          </a:p>
          <a:p>
            <a:pPr eaLnBrk="1" hangingPunct="1"/>
            <a:r>
              <a:rPr lang="hu-HU" sz="2400" smtClean="0"/>
              <a:t>Szent István – Pécsváradi bencés apátság alapító oklevele:</a:t>
            </a:r>
          </a:p>
          <a:p>
            <a:pPr lvl="1" eaLnBrk="1" hangingPunct="1"/>
            <a:r>
              <a:rPr lang="hu-HU" sz="2400" smtClean="0"/>
              <a:t>A bírtok adományozás feltétele </a:t>
            </a:r>
            <a:r>
              <a:rPr lang="hu-HU" sz="2000" smtClean="0"/>
              <a:t>– megfelelő számú fürdőszolga alk.</a:t>
            </a:r>
          </a:p>
          <a:p>
            <a:pPr lvl="1" eaLnBrk="1" hangingPunct="1"/>
            <a:r>
              <a:rPr lang="hu-HU" sz="2400" smtClean="0"/>
              <a:t>1178 Felhévíz	Máltai Lovagrend  kolostor – kórház fürdővel</a:t>
            </a:r>
          </a:p>
          <a:p>
            <a:pPr lvl="1" eaLnBrk="1" hangingPunct="1"/>
            <a:r>
              <a:rPr lang="hu-HU" sz="2400" smtClean="0"/>
              <a:t>XIII.sz  Árpádházi Szent Erzsébet	Gellért fürdő</a:t>
            </a:r>
          </a:p>
          <a:p>
            <a:pPr lvl="1" eaLnBrk="1" hangingPunct="1"/>
            <a:r>
              <a:rPr lang="hu-HU" sz="2400" smtClean="0"/>
              <a:t>Margitsziget északi csúcsa – kénes források</a:t>
            </a:r>
          </a:p>
          <a:p>
            <a:pPr lvl="1" eaLnBrk="1" hangingPunct="1"/>
            <a:r>
              <a:rPr lang="hu-HU" sz="2400" smtClean="0"/>
              <a:t>Esztergom 1170 -1180   III. Béla	fürdő építés</a:t>
            </a:r>
          </a:p>
          <a:p>
            <a:pPr lvl="3" eaLnBrk="1" hangingPunct="1"/>
            <a:r>
              <a:rPr lang="hu-HU" sz="2400" smtClean="0"/>
              <a:t>Az első írásos dok. 1238.  -  közfürdő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2010</Words>
  <Application>Microsoft Office PowerPoint</Application>
  <PresentationFormat>On-screen Show (4:3)</PresentationFormat>
  <Paragraphs>365</Paragraphs>
  <Slides>37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Tervezősablon</vt:lpstr>
      </vt:variant>
      <vt:variant>
        <vt:i4>1</vt:i4>
      </vt:variant>
      <vt:variant>
        <vt:lpstr>Diacímek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Office-téma</vt:lpstr>
      <vt:lpstr>Gyógy- és Strandfürdők 2016</vt:lpstr>
      <vt:lpstr>Fürdők és a társadalom</vt:lpstr>
      <vt:lpstr>3. dia</vt:lpstr>
      <vt:lpstr>Vízbeszerzés</vt:lpstr>
      <vt:lpstr>5. dia</vt:lpstr>
      <vt:lpstr>Fürdővíz beszerzése – hévíz hasznosítás</vt:lpstr>
      <vt:lpstr>A római kor és a korai középkor</vt:lpstr>
      <vt:lpstr>8. dia</vt:lpstr>
      <vt:lpstr>9. dia</vt:lpstr>
      <vt:lpstr>Reneszánsz fürdőkultúra</vt:lpstr>
      <vt:lpstr>Török hódoltság időszaka</vt:lpstr>
      <vt:lpstr>Az első vízelemzések</vt:lpstr>
      <vt:lpstr>13. dia</vt:lpstr>
      <vt:lpstr>A XIX. század</vt:lpstr>
      <vt:lpstr>Különleges gyógyiszapok</vt:lpstr>
      <vt:lpstr>Hagyományos iszappakolás</vt:lpstr>
      <vt:lpstr>Lelőhelyek</vt:lpstr>
      <vt:lpstr>A hévízbeszerzés földtani alapjai</vt:lpstr>
      <vt:lpstr>Földtani korcsoportok</vt:lpstr>
      <vt:lpstr>20. dia</vt:lpstr>
      <vt:lpstr>21. dia</vt:lpstr>
      <vt:lpstr>22. dia</vt:lpstr>
      <vt:lpstr>A hévíz mesterséges feltárása</vt:lpstr>
      <vt:lpstr>Hévízkutak fúrása, fúróberendezések</vt:lpstr>
      <vt:lpstr>25. dia</vt:lpstr>
      <vt:lpstr>Hévíz készlet - hévízgazdálkodás</vt:lpstr>
      <vt:lpstr>27. dia</vt:lpstr>
      <vt:lpstr>Hévizek csoportosítása</vt:lpstr>
      <vt:lpstr>29. dia</vt:lpstr>
      <vt:lpstr>Hévizek felhasználása – összes oldott alkatrész</vt:lpstr>
      <vt:lpstr>Hévizek minősítése</vt:lpstr>
      <vt:lpstr>Ásványvíz jellemzői</vt:lpstr>
      <vt:lpstr>Hévíz</vt:lpstr>
      <vt:lpstr>Hideg és langyos ásványvizek</vt:lpstr>
      <vt:lpstr>Fertőtlenítés</vt:lpstr>
      <vt:lpstr>36. dia</vt:lpstr>
      <vt:lpstr>37.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Gyógy- és Strandfürdők 2012</dc:title>
  <dc:creator>Raum László</dc:creator>
  <cp:lastModifiedBy>vkkt</cp:lastModifiedBy>
  <cp:revision>89</cp:revision>
  <dcterms:created xsi:type="dcterms:W3CDTF">2012-02-11T12:15:55Z</dcterms:created>
  <dcterms:modified xsi:type="dcterms:W3CDTF">2016-04-05T09:37:11Z</dcterms:modified>
</cp:coreProperties>
</file>